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A7E-1F23-4A3A-B818-E23618143A4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57D-09FC-4499-890B-A99EF364D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0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A7E-1F23-4A3A-B818-E23618143A4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57D-09FC-4499-890B-A99EF364D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3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A7E-1F23-4A3A-B818-E23618143A4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57D-09FC-4499-890B-A99EF364D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A7E-1F23-4A3A-B818-E23618143A4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57D-09FC-4499-890B-A99EF364D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5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A7E-1F23-4A3A-B818-E23618143A4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57D-09FC-4499-890B-A99EF364D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A7E-1F23-4A3A-B818-E23618143A4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57D-09FC-4499-890B-A99EF364D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A7E-1F23-4A3A-B818-E23618143A4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57D-09FC-4499-890B-A99EF364D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0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A7E-1F23-4A3A-B818-E23618143A4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57D-09FC-4499-890B-A99EF364D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0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A7E-1F23-4A3A-B818-E23618143A4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57D-09FC-4499-890B-A99EF364D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7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A7E-1F23-4A3A-B818-E23618143A4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57D-09FC-4499-890B-A99EF364D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0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B0A7E-1F23-4A3A-B818-E23618143A4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157D-09FC-4499-890B-A99EF364D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B0A7E-1F23-4A3A-B818-E23618143A4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B157D-09FC-4499-890B-A99EF364D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Date (at beginning and end of data </a:t>
            </a:r>
            <a:r>
              <a:rPr lang="en-US" dirty="0" smtClean="0"/>
              <a:t>collection) (year, month, date)</a:t>
            </a:r>
            <a:endParaRPr lang="en-US" dirty="0" smtClean="0"/>
          </a:p>
          <a:p>
            <a:pPr lvl="1"/>
            <a:r>
              <a:rPr lang="en-US" dirty="0" smtClean="0"/>
              <a:t>Growing season</a:t>
            </a:r>
            <a:r>
              <a:rPr lang="en-US" dirty="0" smtClean="0"/>
              <a:t>? (yes or no)</a:t>
            </a:r>
            <a:endParaRPr lang="en-US" dirty="0" smtClean="0"/>
          </a:p>
          <a:p>
            <a:pPr lvl="1"/>
            <a:r>
              <a:rPr lang="en-US" dirty="0" smtClean="0"/>
              <a:t>GPS location (in decimal degrees)</a:t>
            </a:r>
          </a:p>
          <a:p>
            <a:pPr lvl="1"/>
            <a:r>
              <a:rPr lang="en-US" dirty="0" smtClean="0"/>
              <a:t>In situ or pot?</a:t>
            </a:r>
          </a:p>
          <a:p>
            <a:pPr lvl="1"/>
            <a:r>
              <a:rPr lang="en-US" dirty="0" smtClean="0"/>
              <a:t>Species ID (family, genus, species)</a:t>
            </a:r>
          </a:p>
          <a:p>
            <a:pPr lvl="1"/>
            <a:r>
              <a:rPr lang="en-US" dirty="0" smtClean="0"/>
              <a:t>Plant functional type</a:t>
            </a:r>
          </a:p>
          <a:p>
            <a:pPr lvl="1"/>
            <a:r>
              <a:rPr lang="en-US" dirty="0" smtClean="0"/>
              <a:t>Growth form</a:t>
            </a:r>
          </a:p>
          <a:p>
            <a:pPr lvl="1"/>
            <a:r>
              <a:rPr lang="en-US" dirty="0" smtClean="0"/>
              <a:t>C3/C4/</a:t>
            </a:r>
            <a:r>
              <a:rPr lang="en-US" dirty="0" err="1" smtClean="0"/>
              <a:t>Cyad</a:t>
            </a:r>
            <a:endParaRPr lang="en-US" dirty="0" smtClean="0"/>
          </a:p>
          <a:p>
            <a:pPr lvl="1"/>
            <a:r>
              <a:rPr lang="en-US" dirty="0" smtClean="0"/>
              <a:t>Angiosperm/ gymnosperm</a:t>
            </a:r>
          </a:p>
          <a:p>
            <a:pPr lvl="1"/>
            <a:r>
              <a:rPr lang="en-US" dirty="0" smtClean="0"/>
              <a:t>Deciduous/evergreen</a:t>
            </a:r>
          </a:p>
          <a:p>
            <a:pPr lvl="1"/>
            <a:r>
              <a:rPr lang="en-US" dirty="0" smtClean="0"/>
              <a:t>Contributor</a:t>
            </a:r>
          </a:p>
          <a:p>
            <a:pPr lvl="1"/>
            <a:r>
              <a:rPr lang="en-US" dirty="0" smtClean="0"/>
              <a:t>Citation</a:t>
            </a:r>
          </a:p>
          <a:p>
            <a:pPr lvl="1"/>
            <a:r>
              <a:rPr lang="en-US" dirty="0" smtClean="0"/>
              <a:t>Site ID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038600" cy="582136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Root order</a:t>
            </a:r>
          </a:p>
          <a:p>
            <a:pPr lvl="1"/>
            <a:r>
              <a:rPr lang="en-US" dirty="0" smtClean="0"/>
              <a:t>Functional classification</a:t>
            </a:r>
          </a:p>
          <a:p>
            <a:pPr lvl="1"/>
            <a:r>
              <a:rPr lang="en-US" dirty="0" smtClean="0"/>
              <a:t>Soil depth ( upper and lower</a:t>
            </a:r>
            <a:r>
              <a:rPr lang="en-US" dirty="0" smtClean="0"/>
              <a:t>) (cm)</a:t>
            </a:r>
            <a:endParaRPr lang="en-US" dirty="0" smtClean="0"/>
          </a:p>
          <a:p>
            <a:pPr lvl="1"/>
            <a:r>
              <a:rPr lang="en-US" dirty="0" smtClean="0"/>
              <a:t>Depth of </a:t>
            </a:r>
            <a:r>
              <a:rPr lang="en-US" dirty="0" smtClean="0"/>
              <a:t>field (mm)</a:t>
            </a:r>
            <a:endParaRPr lang="en-US" dirty="0" smtClean="0"/>
          </a:p>
          <a:p>
            <a:pPr lvl="1"/>
            <a:r>
              <a:rPr lang="en-US" dirty="0" smtClean="0"/>
              <a:t>Treatment, extent of treatment, and unit for extent</a:t>
            </a:r>
          </a:p>
          <a:p>
            <a:pPr lvl="1"/>
            <a:r>
              <a:rPr lang="en-US" dirty="0" smtClean="0"/>
              <a:t>Collection method</a:t>
            </a:r>
          </a:p>
          <a:p>
            <a:pPr lvl="1"/>
            <a:r>
              <a:rPr lang="en-US" dirty="0" smtClean="0"/>
              <a:t>Soil block dimensions (length, width, height</a:t>
            </a:r>
            <a:r>
              <a:rPr lang="en-US" dirty="0" smtClean="0"/>
              <a:t>) (cm)</a:t>
            </a:r>
            <a:endParaRPr lang="en-US" dirty="0" smtClean="0"/>
          </a:p>
          <a:p>
            <a:pPr lvl="1"/>
            <a:r>
              <a:rPr lang="en-US" dirty="0" smtClean="0"/>
              <a:t>Calculation method</a:t>
            </a:r>
          </a:p>
          <a:p>
            <a:pPr lvl="1"/>
            <a:r>
              <a:rPr lang="en-US" dirty="0" smtClean="0"/>
              <a:t>Latitude, longitude</a:t>
            </a:r>
          </a:p>
          <a:p>
            <a:pPr lvl="1"/>
            <a:r>
              <a:rPr lang="en-US" dirty="0" smtClean="0"/>
              <a:t>Stand </a:t>
            </a:r>
            <a:r>
              <a:rPr lang="en-US" dirty="0" smtClean="0"/>
              <a:t>age (</a:t>
            </a:r>
            <a:r>
              <a:rPr lang="en-US" dirty="0" err="1" smtClean="0"/>
              <a:t>yr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Location notes</a:t>
            </a:r>
          </a:p>
          <a:p>
            <a:pPr lvl="1"/>
            <a:r>
              <a:rPr lang="en-US" dirty="0" smtClean="0"/>
              <a:t>notes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15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Morphology</a:t>
            </a:r>
          </a:p>
          <a:p>
            <a:pPr lvl="1"/>
            <a:r>
              <a:rPr lang="en-US" dirty="0" smtClean="0"/>
              <a:t>Root </a:t>
            </a:r>
            <a:r>
              <a:rPr lang="en-US" dirty="0" smtClean="0"/>
              <a:t>diameter (mm)</a:t>
            </a:r>
            <a:endParaRPr lang="en-US" dirty="0" smtClean="0"/>
          </a:p>
          <a:p>
            <a:pPr lvl="1"/>
            <a:r>
              <a:rPr lang="en-US" dirty="0" smtClean="0"/>
              <a:t>Specific root length (SRL</a:t>
            </a:r>
            <a:r>
              <a:rPr lang="en-US" dirty="0" smtClean="0"/>
              <a:t>) (m g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Root tissue density (RTD</a:t>
            </a:r>
            <a:r>
              <a:rPr lang="en-US" dirty="0" smtClean="0"/>
              <a:t>) (g cm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Branching intensity  (# roots per higher order root)</a:t>
            </a:r>
          </a:p>
          <a:p>
            <a:pPr lvl="1"/>
            <a:r>
              <a:rPr lang="en-US" dirty="0" smtClean="0"/>
              <a:t>Branching architecture (root length per higher order root)</a:t>
            </a:r>
          </a:p>
          <a:p>
            <a:pPr lvl="1"/>
            <a:r>
              <a:rPr lang="en-US" dirty="0" smtClean="0"/>
              <a:t>Type of </a:t>
            </a:r>
            <a:r>
              <a:rPr lang="en-US" dirty="0" err="1" smtClean="0"/>
              <a:t>mycorrhizae</a:t>
            </a:r>
            <a:r>
              <a:rPr lang="en-US" dirty="0" smtClean="0"/>
              <a:t> (AM or EM)</a:t>
            </a:r>
            <a:endParaRPr lang="en-US" dirty="0" smtClean="0"/>
          </a:p>
          <a:p>
            <a:pPr lvl="1"/>
            <a:r>
              <a:rPr lang="en-US" dirty="0" smtClean="0"/>
              <a:t>% EM colonization </a:t>
            </a:r>
            <a:r>
              <a:rPr lang="en-US" dirty="0"/>
              <a:t>(</a:t>
            </a:r>
            <a:r>
              <a:rPr lang="en-US" dirty="0" smtClean="0"/>
              <a:t>% </a:t>
            </a:r>
            <a:r>
              <a:rPr lang="en-US" dirty="0" smtClean="0"/>
              <a:t>tips </a:t>
            </a:r>
            <a:r>
              <a:rPr lang="en-US" dirty="0" smtClean="0"/>
              <a:t>colonized)</a:t>
            </a:r>
            <a:endParaRPr lang="en-US" dirty="0" smtClean="0"/>
          </a:p>
          <a:p>
            <a:pPr lvl="1"/>
            <a:r>
              <a:rPr lang="en-US" dirty="0" smtClean="0"/>
              <a:t>% AM colonization </a:t>
            </a:r>
            <a:r>
              <a:rPr lang="en-US" dirty="0"/>
              <a:t>(</a:t>
            </a:r>
            <a:r>
              <a:rPr lang="en-US" dirty="0" smtClean="0"/>
              <a:t>% </a:t>
            </a:r>
            <a:r>
              <a:rPr lang="en-US" dirty="0" smtClean="0"/>
              <a:t>length </a:t>
            </a:r>
            <a:r>
              <a:rPr lang="en-US" dirty="0" smtClean="0"/>
              <a:t>colonized)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Anatomy</a:t>
            </a:r>
          </a:p>
          <a:p>
            <a:pPr lvl="1"/>
            <a:r>
              <a:rPr lang="en-US" dirty="0" smtClean="0"/>
              <a:t>Stele </a:t>
            </a:r>
            <a:r>
              <a:rPr lang="en-US" dirty="0" smtClean="0"/>
              <a:t>diameter (µm)</a:t>
            </a:r>
            <a:endParaRPr lang="en-US" dirty="0" smtClean="0"/>
          </a:p>
          <a:p>
            <a:pPr lvl="1"/>
            <a:r>
              <a:rPr lang="en-US" dirty="0" smtClean="0"/>
              <a:t>Cortex </a:t>
            </a:r>
            <a:r>
              <a:rPr lang="en-US" dirty="0" smtClean="0"/>
              <a:t>diameter (µm)</a:t>
            </a:r>
            <a:endParaRPr lang="en-US" dirty="0" smtClean="0"/>
          </a:p>
          <a:p>
            <a:pPr lvl="1"/>
            <a:r>
              <a:rPr lang="en-US" dirty="0" smtClean="0"/>
              <a:t>Root porosity (</a:t>
            </a:r>
            <a:r>
              <a:rPr lang="en-US" dirty="0" err="1" smtClean="0"/>
              <a:t>aerenchyma</a:t>
            </a:r>
            <a:r>
              <a:rPr lang="en-US" dirty="0" smtClean="0"/>
              <a:t> area)</a:t>
            </a:r>
          </a:p>
          <a:p>
            <a:pPr lvl="1"/>
            <a:r>
              <a:rPr lang="en-US" dirty="0" smtClean="0"/>
              <a:t>Vessel </a:t>
            </a:r>
            <a:r>
              <a:rPr lang="en-US" dirty="0" smtClean="0"/>
              <a:t>diameter (µm)</a:t>
            </a:r>
            <a:endParaRPr lang="en-US" dirty="0" smtClean="0"/>
          </a:p>
          <a:p>
            <a:pPr lvl="1"/>
            <a:r>
              <a:rPr lang="en-US" dirty="0" err="1" smtClean="0"/>
              <a:t>Phellem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Standing Biomass</a:t>
            </a:r>
          </a:p>
          <a:p>
            <a:pPr lvl="1"/>
            <a:r>
              <a:rPr lang="en-US" dirty="0" smtClean="0"/>
              <a:t>Absolute biomass (g m</a:t>
            </a:r>
            <a:r>
              <a:rPr lang="en-US" baseline="30000" dirty="0" smtClean="0"/>
              <a:t>-2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% </a:t>
            </a:r>
            <a:r>
              <a:rPr lang="en-US" dirty="0" smtClean="0"/>
              <a:t>total biomass (by order, diameter, and functional class)</a:t>
            </a:r>
          </a:p>
          <a:p>
            <a:pPr lvl="1"/>
            <a:r>
              <a:rPr lang="en-US" dirty="0" smtClean="0"/>
              <a:t>Annual </a:t>
            </a:r>
            <a:r>
              <a:rPr lang="en-US" dirty="0" smtClean="0"/>
              <a:t>production (g m</a:t>
            </a:r>
            <a:r>
              <a:rPr lang="en-US" baseline="30000" dirty="0" smtClean="0"/>
              <a:t>-2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Annual </a:t>
            </a:r>
            <a:r>
              <a:rPr lang="en-US" dirty="0" smtClean="0"/>
              <a:t>mortality (g m</a:t>
            </a:r>
            <a:r>
              <a:rPr lang="en-US" baseline="30000" dirty="0" smtClean="0"/>
              <a:t>-2</a:t>
            </a:r>
            <a:r>
              <a:rPr lang="en-US" dirty="0" smtClean="0"/>
              <a:t> year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Biomass turnover (g m</a:t>
            </a:r>
            <a:r>
              <a:rPr lang="en-US" baseline="30000" dirty="0" smtClean="0"/>
              <a:t>-2</a:t>
            </a:r>
            <a:r>
              <a:rPr lang="en-US" dirty="0" smtClean="0"/>
              <a:t>a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9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Chemistry</a:t>
            </a:r>
          </a:p>
          <a:p>
            <a:pPr lvl="1"/>
            <a:r>
              <a:rPr lang="en-US" dirty="0" smtClean="0"/>
              <a:t>Root </a:t>
            </a:r>
            <a:r>
              <a:rPr lang="en-US" dirty="0" smtClean="0"/>
              <a:t>C, N, K, P, Al, Ca, Mg </a:t>
            </a:r>
            <a:r>
              <a:rPr lang="en-US" dirty="0" smtClean="0"/>
              <a:t>(mg g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Root Cr, Ni, Cu, Zn, As, Cd, </a:t>
            </a:r>
            <a:r>
              <a:rPr lang="en-US" dirty="0" err="1" smtClean="0"/>
              <a:t>Pb</a:t>
            </a:r>
            <a:r>
              <a:rPr lang="en-US" dirty="0"/>
              <a:t> </a:t>
            </a:r>
            <a:r>
              <a:rPr lang="en-US" dirty="0" smtClean="0"/>
              <a:t>(mg kg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C:N ratio</a:t>
            </a:r>
          </a:p>
          <a:p>
            <a:pPr lvl="1"/>
            <a:r>
              <a:rPr lang="en-US" dirty="0" smtClean="0"/>
              <a:t>C </a:t>
            </a:r>
            <a:r>
              <a:rPr lang="en-US" dirty="0" smtClean="0"/>
              <a:t>storage (kg C hm</a:t>
            </a:r>
            <a:r>
              <a:rPr lang="en-US" baseline="30000" dirty="0" smtClean="0"/>
              <a:t>-2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Ion </a:t>
            </a:r>
            <a:r>
              <a:rPr lang="en-US" dirty="0" smtClean="0"/>
              <a:t>concentration (Na</a:t>
            </a:r>
            <a:r>
              <a:rPr lang="en-US" baseline="30000" dirty="0" smtClean="0"/>
              <a:t>+</a:t>
            </a:r>
            <a:r>
              <a:rPr lang="en-US" dirty="0" smtClean="0"/>
              <a:t> and Cl</a:t>
            </a:r>
            <a:r>
              <a:rPr lang="en-US" baseline="30000" dirty="0" smtClean="0"/>
              <a:t>-</a:t>
            </a:r>
            <a:r>
              <a:rPr lang="en-US" dirty="0" smtClean="0"/>
              <a:t>) (mg g d.wt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Lignin</a:t>
            </a:r>
          </a:p>
          <a:p>
            <a:pPr lvl="1"/>
            <a:r>
              <a:rPr lang="en-US" dirty="0" smtClean="0"/>
              <a:t>Cellulose</a:t>
            </a:r>
          </a:p>
          <a:p>
            <a:pPr lvl="1"/>
            <a:r>
              <a:rPr lang="en-US" dirty="0" smtClean="0"/>
              <a:t>Hemi-cellulose</a:t>
            </a:r>
          </a:p>
          <a:p>
            <a:pPr lvl="1"/>
            <a:r>
              <a:rPr lang="en-US" dirty="0" smtClean="0"/>
              <a:t>Carbohydrates (</a:t>
            </a:r>
            <a:r>
              <a:rPr lang="en-US" dirty="0" smtClean="0"/>
              <a:t>TNC</a:t>
            </a:r>
            <a:r>
              <a:rPr lang="en-US" dirty="0"/>
              <a:t>)</a:t>
            </a:r>
            <a:r>
              <a:rPr lang="en-US" dirty="0" smtClean="0"/>
              <a:t>(mg g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Isotopic concentration</a:t>
            </a:r>
          </a:p>
          <a:p>
            <a:pPr marL="457200" lvl="1" indent="0">
              <a:buNone/>
            </a:pPr>
            <a:r>
              <a:rPr lang="en-US" dirty="0" smtClean="0"/>
              <a:t>	Mean root stable </a:t>
            </a:r>
            <a:r>
              <a:rPr lang="en-US" dirty="0" smtClean="0"/>
              <a:t>δ</a:t>
            </a:r>
            <a:r>
              <a:rPr lang="en-US" baseline="30000" dirty="0" smtClean="0"/>
              <a:t>15</a:t>
            </a:r>
            <a:r>
              <a:rPr lang="en-US" dirty="0" smtClean="0"/>
              <a:t>N (%)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Dynamics</a:t>
            </a:r>
          </a:p>
          <a:p>
            <a:pPr lvl="1"/>
            <a:r>
              <a:rPr lang="en-US" dirty="0" smtClean="0"/>
              <a:t>Survivorship (roots year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Growing season survivorship (% growing season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Phenology production</a:t>
            </a:r>
          </a:p>
          <a:p>
            <a:pPr lvl="1"/>
            <a:r>
              <a:rPr lang="en-US" dirty="0" smtClean="0"/>
              <a:t>Phenology mortality</a:t>
            </a:r>
          </a:p>
          <a:p>
            <a:pPr lvl="1"/>
            <a:r>
              <a:rPr lang="en-US" dirty="0" smtClean="0"/>
              <a:t>Lifespan (days)</a:t>
            </a:r>
            <a:endParaRPr lang="en-US" dirty="0" smtClean="0"/>
          </a:p>
          <a:p>
            <a:pPr lvl="1"/>
            <a:r>
              <a:rPr lang="en-US" dirty="0" smtClean="0"/>
              <a:t>Turnover </a:t>
            </a:r>
            <a:r>
              <a:rPr lang="en-US" dirty="0" smtClean="0"/>
              <a:t>rate (% growing season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Respiration </a:t>
            </a:r>
            <a:r>
              <a:rPr lang="en-US" dirty="0" smtClean="0"/>
              <a:t>rate (</a:t>
            </a:r>
            <a:r>
              <a:rPr lang="en-US" dirty="0" err="1" smtClean="0"/>
              <a:t>nmol</a:t>
            </a:r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r>
              <a:rPr lang="en-US" dirty="0" smtClean="0"/>
              <a:t> g</a:t>
            </a:r>
            <a:r>
              <a:rPr lang="en-US" baseline="30000" dirty="0" smtClean="0"/>
              <a:t>-1</a:t>
            </a:r>
            <a:r>
              <a:rPr lang="en-US" dirty="0" smtClean="0"/>
              <a:t> s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Respiration rate by mass (</a:t>
            </a:r>
            <a:r>
              <a:rPr lang="en-US" dirty="0" err="1" smtClean="0"/>
              <a:t>nmol</a:t>
            </a:r>
            <a:r>
              <a:rPr lang="en-US" dirty="0" smtClean="0"/>
              <a:t> s</a:t>
            </a:r>
            <a:r>
              <a:rPr lang="en-US" baseline="30000" dirty="0" smtClean="0"/>
              <a:t>-1</a:t>
            </a:r>
            <a:r>
              <a:rPr lang="en-US" dirty="0" smtClean="0"/>
              <a:t> m</a:t>
            </a:r>
            <a:r>
              <a:rPr lang="en-US" baseline="30000" dirty="0" smtClean="0"/>
              <a:t>-2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Nutrient uptake</a:t>
            </a:r>
          </a:p>
          <a:p>
            <a:pPr lvl="1"/>
            <a:r>
              <a:rPr lang="en-US" dirty="0" smtClean="0"/>
              <a:t>Water uptake</a:t>
            </a:r>
          </a:p>
          <a:p>
            <a:pPr lvl="1"/>
            <a:r>
              <a:rPr lang="en-US" dirty="0" smtClean="0"/>
              <a:t>Exudate rate</a:t>
            </a:r>
          </a:p>
          <a:p>
            <a:pPr lvl="1"/>
            <a:r>
              <a:rPr lang="en-US" dirty="0" smtClean="0"/>
              <a:t>Oxygenation rate</a:t>
            </a:r>
          </a:p>
          <a:p>
            <a:pPr lvl="1"/>
            <a:r>
              <a:rPr lang="en-US" dirty="0" smtClean="0"/>
              <a:t>Enzyme production</a:t>
            </a:r>
          </a:p>
          <a:p>
            <a:pPr lvl="1"/>
            <a:r>
              <a:rPr lang="en-US" dirty="0" smtClean="0"/>
              <a:t>Conductance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21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"/>
            <a:ext cx="4038600" cy="5973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Soil dynamics</a:t>
            </a:r>
          </a:p>
          <a:p>
            <a:pPr lvl="1"/>
            <a:r>
              <a:rPr lang="en-US" dirty="0" smtClean="0"/>
              <a:t>Soil </a:t>
            </a:r>
            <a:r>
              <a:rPr lang="en-US" dirty="0" smtClean="0"/>
              <a:t>temperature (°C)</a:t>
            </a:r>
            <a:endParaRPr lang="en-US" dirty="0" smtClean="0"/>
          </a:p>
          <a:p>
            <a:pPr lvl="1"/>
            <a:r>
              <a:rPr lang="en-US" dirty="0" smtClean="0"/>
              <a:t>Volumetric soil water </a:t>
            </a:r>
            <a:r>
              <a:rPr lang="en-US" dirty="0" smtClean="0"/>
              <a:t>content (%)</a:t>
            </a:r>
            <a:endParaRPr lang="en-US" dirty="0" smtClean="0"/>
          </a:p>
          <a:p>
            <a:pPr lvl="1"/>
            <a:r>
              <a:rPr lang="en-US" dirty="0" smtClean="0"/>
              <a:t>Oxygen availability</a:t>
            </a:r>
          </a:p>
          <a:p>
            <a:pPr lvl="1"/>
            <a:r>
              <a:rPr lang="en-US" dirty="0" smtClean="0"/>
              <a:t>Soil respiration</a:t>
            </a:r>
          </a:p>
          <a:p>
            <a:pPr lvl="1"/>
            <a:r>
              <a:rPr lang="en-US" dirty="0" smtClean="0"/>
              <a:t>Mineralization rate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Climate</a:t>
            </a:r>
          </a:p>
          <a:p>
            <a:pPr lvl="1"/>
            <a:r>
              <a:rPr lang="en-US" dirty="0" smtClean="0"/>
              <a:t>Mean annual </a:t>
            </a:r>
            <a:r>
              <a:rPr lang="en-US" dirty="0" smtClean="0"/>
              <a:t>precipitation (mm)</a:t>
            </a:r>
            <a:endParaRPr lang="en-US" dirty="0" smtClean="0"/>
          </a:p>
          <a:p>
            <a:pPr lvl="1"/>
            <a:r>
              <a:rPr lang="en-US" dirty="0" smtClean="0"/>
              <a:t>Min &amp; max monthly </a:t>
            </a:r>
            <a:r>
              <a:rPr lang="en-US" dirty="0" smtClean="0"/>
              <a:t>temperature (°C)</a:t>
            </a:r>
            <a:endParaRPr lang="en-US" dirty="0" smtClean="0"/>
          </a:p>
          <a:p>
            <a:pPr lvl="1"/>
            <a:r>
              <a:rPr lang="en-US" dirty="0" smtClean="0"/>
              <a:t>Mean annual temperature (°C)</a:t>
            </a:r>
            <a:endParaRPr lang="en-US" dirty="0" smtClean="0"/>
          </a:p>
          <a:p>
            <a:pPr lvl="1"/>
            <a:r>
              <a:rPr lang="en-US" dirty="0" smtClean="0"/>
              <a:t>Chamber temperature (day, night</a:t>
            </a:r>
            <a:r>
              <a:rPr lang="en-US" dirty="0" smtClean="0"/>
              <a:t>) (°C)</a:t>
            </a:r>
            <a:endParaRPr lang="en-US" dirty="0"/>
          </a:p>
          <a:p>
            <a:r>
              <a:rPr lang="en-US" dirty="0" smtClean="0"/>
              <a:t>Other site characteristics</a:t>
            </a:r>
          </a:p>
          <a:p>
            <a:pPr lvl="1"/>
            <a:r>
              <a:rPr lang="en-US" dirty="0" smtClean="0"/>
              <a:t>Elevation (m above sea level)</a:t>
            </a:r>
            <a:endParaRPr lang="en-US" dirty="0" smtClean="0"/>
          </a:p>
          <a:p>
            <a:pPr lvl="1"/>
            <a:r>
              <a:rPr lang="en-US" dirty="0" smtClean="0"/>
              <a:t>Slope (°)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"/>
            <a:ext cx="4038600" cy="5973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Soils</a:t>
            </a:r>
          </a:p>
          <a:p>
            <a:pPr lvl="1"/>
            <a:r>
              <a:rPr lang="en-US" dirty="0" smtClean="0"/>
              <a:t>pH</a:t>
            </a:r>
          </a:p>
          <a:p>
            <a:pPr lvl="1"/>
            <a:r>
              <a:rPr lang="en-US" dirty="0" smtClean="0"/>
              <a:t>Textural class</a:t>
            </a:r>
          </a:p>
          <a:p>
            <a:pPr lvl="1"/>
            <a:r>
              <a:rPr lang="en-US" dirty="0" smtClean="0"/>
              <a:t>Soil horizon</a:t>
            </a:r>
          </a:p>
          <a:p>
            <a:pPr lvl="1"/>
            <a:r>
              <a:rPr lang="en-US" dirty="0" smtClean="0"/>
              <a:t>% sand, silt, clay, </a:t>
            </a:r>
            <a:r>
              <a:rPr lang="en-US" dirty="0" smtClean="0"/>
              <a:t>and SOM</a:t>
            </a:r>
            <a:endParaRPr lang="en-US" dirty="0" smtClean="0"/>
          </a:p>
          <a:p>
            <a:pPr lvl="1"/>
            <a:r>
              <a:rPr lang="en-US" dirty="0" smtClean="0"/>
              <a:t>Bulk </a:t>
            </a:r>
            <a:r>
              <a:rPr lang="en-US" dirty="0" smtClean="0"/>
              <a:t>density (g cm</a:t>
            </a:r>
            <a:r>
              <a:rPr lang="en-US" baseline="30000" dirty="0" smtClean="0"/>
              <a:t>-3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Soil N and </a:t>
            </a:r>
            <a:r>
              <a:rPr lang="en-US" dirty="0" smtClean="0"/>
              <a:t>P (g kg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Al:Ca</a:t>
            </a:r>
            <a:r>
              <a:rPr lang="en-US" dirty="0" smtClean="0"/>
              <a:t> ratio</a:t>
            </a:r>
          </a:p>
          <a:p>
            <a:pPr lvl="1"/>
            <a:r>
              <a:rPr lang="en-US" dirty="0" err="1" smtClean="0"/>
              <a:t>Cation</a:t>
            </a:r>
            <a:r>
              <a:rPr lang="en-US" dirty="0" smtClean="0"/>
              <a:t> exchange capacity (CEC) (</a:t>
            </a:r>
            <a:r>
              <a:rPr lang="en-US" dirty="0" err="1" smtClean="0"/>
              <a:t>meq</a:t>
            </a:r>
            <a:r>
              <a:rPr lang="en-US" dirty="0" smtClean="0"/>
              <a:t> cg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% base </a:t>
            </a:r>
            <a:r>
              <a:rPr lang="en-US" dirty="0" err="1" smtClean="0"/>
              <a:t>cation</a:t>
            </a:r>
            <a:r>
              <a:rPr lang="en-US" dirty="0" smtClean="0"/>
              <a:t> saturation</a:t>
            </a:r>
            <a:endParaRPr lang="en-US" dirty="0" smtClean="0"/>
          </a:p>
          <a:p>
            <a:pPr lvl="1"/>
            <a:r>
              <a:rPr lang="en-US" dirty="0" smtClean="0"/>
              <a:t>Elemental concentration (total and exchangeable)</a:t>
            </a:r>
          </a:p>
          <a:p>
            <a:pPr lvl="1"/>
            <a:r>
              <a:rPr lang="en-US" dirty="0" smtClean="0"/>
              <a:t>Redox </a:t>
            </a:r>
            <a:r>
              <a:rPr lang="en-US" dirty="0" smtClean="0"/>
              <a:t>potential (mV)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Vegetation</a:t>
            </a:r>
          </a:p>
          <a:p>
            <a:pPr lvl="1"/>
            <a:r>
              <a:rPr lang="en-US" dirty="0" smtClean="0"/>
              <a:t>Basal area (total and by species)</a:t>
            </a:r>
          </a:p>
          <a:p>
            <a:pPr lvl="1"/>
            <a:r>
              <a:rPr lang="en-US" dirty="0" smtClean="0"/>
              <a:t>LAI (total and by species)</a:t>
            </a:r>
          </a:p>
          <a:p>
            <a:pPr lvl="1"/>
            <a:r>
              <a:rPr lang="en-US" dirty="0" smtClean="0"/>
              <a:t>Photosynthesis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9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511</Words>
  <Application>Microsoft Office PowerPoint</Application>
  <PresentationFormat>On-screen Show (4:3)</PresentationFormat>
  <Paragraphs>109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Powell, Austin S.</dc:creator>
  <cp:lastModifiedBy>Powell, Austin S.</cp:lastModifiedBy>
  <cp:revision>11</cp:revision>
  <dcterms:created xsi:type="dcterms:W3CDTF">2014-06-11T21:18:45Z</dcterms:created>
  <dcterms:modified xsi:type="dcterms:W3CDTF">2014-06-13T18:29:28Z</dcterms:modified>
</cp:coreProperties>
</file>