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345" r:id="rId2"/>
    <p:sldId id="398" r:id="rId3"/>
    <p:sldId id="374" r:id="rId4"/>
    <p:sldId id="397" r:id="rId5"/>
    <p:sldId id="400" r:id="rId6"/>
    <p:sldId id="393" r:id="rId7"/>
    <p:sldId id="394" r:id="rId8"/>
    <p:sldId id="405" r:id="rId9"/>
    <p:sldId id="406" r:id="rId10"/>
    <p:sldId id="407" r:id="rId11"/>
    <p:sldId id="408" r:id="rId12"/>
    <p:sldId id="399" r:id="rId13"/>
    <p:sldId id="376" r:id="rId14"/>
    <p:sldId id="402" r:id="rId15"/>
    <p:sldId id="401" r:id="rId16"/>
    <p:sldId id="404" r:id="rId17"/>
    <p:sldId id="403" r:id="rId18"/>
    <p:sldId id="410" r:id="rId19"/>
    <p:sldId id="378" r:id="rId20"/>
    <p:sldId id="391" r:id="rId21"/>
    <p:sldId id="381" r:id="rId22"/>
    <p:sldId id="389" r:id="rId23"/>
    <p:sldId id="411" r:id="rId24"/>
    <p:sldId id="390" r:id="rId25"/>
    <p:sldId id="379" r:id="rId26"/>
    <p:sldId id="387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53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2" autoAdjust="0"/>
    <p:restoredTop sz="94368" autoAdjust="0"/>
  </p:normalViewPr>
  <p:slideViewPr>
    <p:cSldViewPr>
      <p:cViewPr varScale="1">
        <p:scale>
          <a:sx n="55" d="100"/>
          <a:sy n="55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9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Residential Buildings</c:v>
                </c:pt>
                <c:pt idx="1">
                  <c:v>Commercial Buildings</c:v>
                </c:pt>
                <c:pt idx="2">
                  <c:v>Industrial Buildings</c:v>
                </c:pt>
                <c:pt idx="3">
                  <c:v>Transportation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31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r">
              <a:defRPr sz="1200"/>
            </a:lvl1pPr>
          </a:lstStyle>
          <a:p>
            <a:fld id="{6DF4BE0C-17BF-4C34-81A0-32D45C7B0D53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3" tIns="46242" rIns="92483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3" tIns="46242" rIns="92483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r">
              <a:defRPr sz="1200"/>
            </a:lvl1pPr>
          </a:lstStyle>
          <a:p>
            <a:fld id="{63317755-1B7B-4D04-B5C9-D2E3DE831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A15FB-5ACC-4C19-BAD8-AD2ACC97AA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0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6" indent="-349396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ea typeface="Calibri"/>
                <a:cs typeface="Times New Roman"/>
              </a:rPr>
              <a:t>National Energy Use</a:t>
            </a:r>
            <a:endParaRPr lang="en-US" sz="1000" dirty="0">
              <a:ea typeface="Calibri"/>
              <a:cs typeface="Times New Roman"/>
            </a:endParaRPr>
          </a:p>
          <a:p>
            <a:pPr marL="757025" lvl="1" indent="-291163">
              <a:lnSpc>
                <a:spcPct val="115000"/>
              </a:lnSpc>
              <a:buFont typeface="Symbol"/>
              <a:buChar char=""/>
            </a:pPr>
            <a:r>
              <a:rPr lang="en-US" dirty="0"/>
              <a:t>Combined, our homes and buildings cost the country more than $410 billion a year to power, consume more than 40% of nation’s energy, 76% of the nation’s electricity, and contribute to 40% of the nation’s greenhouse gas emissions.</a:t>
            </a:r>
          </a:p>
          <a:p>
            <a:pPr marL="757025" lvl="1" indent="-291163">
              <a:lnSpc>
                <a:spcPct val="115000"/>
              </a:lnSpc>
              <a:buFont typeface="Symbol"/>
              <a:buChar char=""/>
            </a:pPr>
            <a:r>
              <a:rPr lang="en-US" dirty="0"/>
              <a:t>This represents a </a:t>
            </a:r>
            <a:r>
              <a:rPr lang="en-US" b="1" dirty="0">
                <a:solidFill>
                  <a:srgbClr val="00B050"/>
                </a:solidFill>
              </a:rPr>
              <a:t>huge opportunity </a:t>
            </a:r>
            <a:r>
              <a:rPr lang="en-US" dirty="0"/>
              <a:t>for further savings</a:t>
            </a:r>
          </a:p>
          <a:p>
            <a:pPr marL="5279">
              <a:lnSpc>
                <a:spcPct val="115000"/>
              </a:lnSpc>
            </a:pPr>
            <a:endParaRPr lang="en-US" b="1" i="1" dirty="0"/>
          </a:p>
          <a:p>
            <a:pPr marL="5279">
              <a:lnSpc>
                <a:spcPct val="115000"/>
              </a:lnSpc>
            </a:pPr>
            <a:r>
              <a:rPr lang="en-US" b="1" i="1" dirty="0"/>
              <a:t>Transition – </a:t>
            </a:r>
            <a:r>
              <a:rPr lang="en-US" dirty="0"/>
              <a:t>Yet, even with increased interest in energy-saving technologies, many of America’s buildings are still extremely inefficient because of cost, infrastructure, and informational barriers.</a:t>
            </a:r>
          </a:p>
          <a:p>
            <a:endParaRPr lang="en-US" dirty="0"/>
          </a:p>
          <a:p>
            <a:pPr defTabSz="9143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8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4794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3BD9-76E0-415D-9ABB-029E2A5E75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2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dirty="0"/>
              <a:t>We recently released </a:t>
            </a:r>
            <a:r>
              <a:rPr lang="en-US" dirty="0" smtClean="0"/>
              <a:t>our final (and first) Multi-Year </a:t>
            </a:r>
            <a:r>
              <a:rPr lang="en-US" dirty="0"/>
              <a:t>Program Plan (MYPP) </a:t>
            </a:r>
            <a:r>
              <a:rPr lang="en-US" dirty="0" smtClean="0"/>
              <a:t>for 2016 – 2020. </a:t>
            </a:r>
          </a:p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provides a broad overview of the energy use in the buildings sector, the opportunities for cost-effective energy savings, the barriers to their achievement, and BTO’s strategies and goals for achieving significant reductions in building energy use intensity.</a:t>
            </a:r>
          </a:p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body of the plan describes each of BTO’s programs, providing a roadmap for their work over the next five years.</a:t>
            </a:r>
          </a:p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program section reviews the relevant market characteristics, including key market barriers, the program’s history, and a description of the remaining opportunities for energy savings, followed by a description of each of the program’s goals, the strategies used to achieve those goals, and a summary of specific program activities and key targets. </a:t>
            </a:r>
          </a:p>
          <a:p>
            <a:pPr marL="168922" marR="0" indent="-1689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 smtClean="0">
                <a:solidFill>
                  <a:srgbClr val="0099CC"/>
                </a:solidFill>
              </a:rPr>
              <a:t>BTO 2030 Goal: </a:t>
            </a:r>
            <a:r>
              <a:rPr lang="en-US" sz="1200" dirty="0" smtClean="0">
                <a:solidFill>
                  <a:srgbClr val="50565C"/>
                </a:solidFill>
              </a:rPr>
              <a:t>Reduce average energy use intensity (EUI) per square foot,</a:t>
            </a:r>
            <a:r>
              <a:rPr lang="en-US" sz="1200" baseline="0" dirty="0" smtClean="0">
                <a:solidFill>
                  <a:srgbClr val="50565C"/>
                </a:solidFill>
              </a:rPr>
              <a:t> or energy use intensity (EUI) </a:t>
            </a:r>
            <a:r>
              <a:rPr lang="en-US" sz="1200" dirty="0" smtClean="0">
                <a:solidFill>
                  <a:srgbClr val="50565C"/>
                </a:solidFill>
              </a:rPr>
              <a:t>of all U.S. buildings by </a:t>
            </a:r>
            <a:r>
              <a:rPr lang="en-US" sz="1800" b="1" dirty="0" smtClean="0">
                <a:solidFill>
                  <a:srgbClr val="50565C"/>
                </a:solidFill>
              </a:rPr>
              <a:t>30%</a:t>
            </a:r>
            <a:r>
              <a:rPr lang="en-US" sz="1200" dirty="0" smtClean="0">
                <a:solidFill>
                  <a:srgbClr val="50565C"/>
                </a:solidFill>
              </a:rPr>
              <a:t> below 2010 levels by 2030</a:t>
            </a:r>
          </a:p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b="1" dirty="0" smtClean="0"/>
              <a:t>BTO</a:t>
            </a:r>
            <a:r>
              <a:rPr lang="en-US" b="1" baseline="0" dirty="0" smtClean="0"/>
              <a:t> Long-term goal: </a:t>
            </a:r>
            <a:r>
              <a:rPr lang="en-US" baseline="0" dirty="0" smtClean="0"/>
              <a:t>Reduce average EUI by </a:t>
            </a:r>
            <a:r>
              <a:rPr lang="en-US" b="1" baseline="0" dirty="0" smtClean="0"/>
              <a:t>50%</a:t>
            </a:r>
          </a:p>
          <a:p>
            <a:pPr marL="168922" marR="0" indent="-1689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BTO is committed to annually tracking and reporting its progress toward the achievement of the goals described in the plan and to periodically updating the plan itself.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--------</a:t>
            </a:r>
            <a:endParaRPr lang="en-US" dirty="0"/>
          </a:p>
          <a:p>
            <a:pPr marL="168922" indent="-168922"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Other</a:t>
            </a:r>
            <a:r>
              <a:rPr lang="en-US" baseline="0" dirty="0" smtClean="0">
                <a:ea typeface="+mn-ea"/>
                <a:cs typeface="+mn-cs"/>
              </a:rPr>
              <a:t> Roadmaps: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pPr marL="623998" lvl="1" indent="-17018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Almost every one of our technology subprograms have their own detailed roadmaps detailing their strategies for driving down cost and increasing efficiency (SSL, HVAC, WH, Appliances, Low-GWP refrigerants, Windows and Building Envelope) 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623998" lvl="1" indent="-17018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HIT Catalyst released their roadmap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in 2015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pPr marL="623998" lvl="1" indent="-17018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The roadmaps help us determine which technologies we should focus on to enable to energy savings theoretically possible. 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marL="623998" lvl="1" indent="-17018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Upcoming roadmaps: Building Energy Modeling, 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Sensors and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Controls</a:t>
            </a:r>
          </a:p>
          <a:p>
            <a:pPr marL="623998" lvl="1" indent="-17018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Our technology recommendations are </a:t>
            </a:r>
            <a:r>
              <a:rPr lang="en-US" dirty="0" smtClean="0"/>
              <a:t>built on direct input from industry stakeholders and research on the key challenges that must be addressed to achieve the specified savings targets. </a:t>
            </a:r>
            <a:br>
              <a:rPr lang="en-US" dirty="0" smtClean="0"/>
            </a:br>
            <a:endParaRPr lang="en-US" dirty="0" smtClean="0"/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 smtClean="0"/>
              <a:t>The recommended R&amp;D initiatives collectively support innovations that will accelerate development of both near-term technological improvements and next-generation (i.e., transformational) technologies.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 smtClean="0"/>
              <a:t>You’ll hear more on the new program goals and activities</a:t>
            </a:r>
            <a:r>
              <a:rPr lang="en-US" baseline="0" dirty="0" smtClean="0"/>
              <a:t> </a:t>
            </a:r>
            <a:r>
              <a:rPr lang="en-US" dirty="0" smtClean="0"/>
              <a:t>later</a:t>
            </a:r>
            <a:r>
              <a:rPr lang="en-US" baseline="0" dirty="0" smtClean="0"/>
              <a:t> on in the plenary and also during the Program sessions this afternoon.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0" tIns="42826" rIns="85650" bIns="42826"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39D4D6C-0E96-1E47-A706-92E325BC0806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67238" cy="3425825"/>
          </a:xfrm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541" rIns="90541"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56300"/>
            <a:ext cx="3886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17" y="1233488"/>
            <a:ext cx="882039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481138" y="455613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4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5806" y="893135"/>
            <a:ext cx="8476632" cy="540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9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814" y="903768"/>
            <a:ext cx="4114800" cy="524185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 marL="233363" indent="-233363">
              <a:defRPr sz="1800">
                <a:latin typeface="+mn-lt"/>
              </a:defRPr>
            </a:lvl1pPr>
            <a:lvl2pPr marL="688975" indent="-28575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464" y="903768"/>
            <a:ext cx="4112995" cy="524185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 marL="233363" indent="-233363">
              <a:defRPr sz="1800">
                <a:latin typeface="+mn-lt"/>
              </a:defRPr>
            </a:lvl1pPr>
            <a:lvl2pPr marL="688975" indent="-28575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AEF710-8C28-6546-9604-880FB4645B21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8, 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05DBE7-0ACF-E348-BBE2-A615BCE1D7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051" name="Text Placeholder 9"/>
          <p:cNvSpPr txBox="1">
            <a:spLocks/>
          </p:cNvSpPr>
          <p:nvPr/>
        </p:nvSpPr>
        <p:spPr bwMode="auto">
          <a:xfrm>
            <a:off x="42863" y="6532563"/>
            <a:ext cx="4524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F54A971A-DC35-407B-95DA-709823B65DF1}" type="slidenum">
              <a:rPr lang="en-US" sz="1000" smtClean="0">
                <a:solidFill>
                  <a:srgbClr val="282B2E"/>
                </a:solidFill>
                <a:latin typeface="Calibri" pitchFamily="34" charset="0"/>
                <a:ea typeface="Arial" charset="0"/>
                <a:cs typeface="Calibri" pitchFamily="34" charset="0"/>
              </a:rPr>
              <a:pPr algn="ct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en-US" sz="1000" smtClean="0">
              <a:solidFill>
                <a:srgbClr val="282B2E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6308725"/>
            <a:ext cx="2736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6" r:id="rId2"/>
    <p:sldLayoutId id="2147483798" r:id="rId3"/>
    <p:sldLayoutId id="2147483800" r:id="rId4"/>
    <p:sldLayoutId id="2147483827" r:id="rId5"/>
    <p:sldLayoutId id="2147483828" r:id="rId6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282B2E"/>
          </a:solidFill>
          <a:latin typeface="Calibri" pitchFamily="34" charset="0"/>
          <a:cs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282B2E"/>
          </a:solidFill>
          <a:latin typeface="Calibri" pitchFamily="34" charset="0"/>
          <a:cs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282B2E"/>
          </a:solidFill>
          <a:latin typeface="Calibri" pitchFamily="34" charset="0"/>
          <a:cs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282B2E"/>
          </a:solidFill>
          <a:latin typeface="Calibri" pitchFamily="34" charset="0"/>
          <a:cs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82B2E"/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82B2E"/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82B2E"/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lafrance@ee.doe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publications/freepublications/publication/TechnologyRoadmapEnergyEfficientBuildingEnvelope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0"/>
          </p:nvPr>
        </p:nvSpPr>
        <p:spPr bwMode="auto">
          <a:xfrm>
            <a:off x="4724400" y="5867400"/>
            <a:ext cx="4191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Marc LaFrance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8 December 2016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Buildings XIII Conference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304800" y="228600"/>
            <a:ext cx="9372600" cy="914400"/>
          </a:xfrm>
        </p:spPr>
        <p:txBody>
          <a:bodyPr/>
          <a:lstStyle/>
          <a:p>
            <a:pPr algn="ctr"/>
            <a:r>
              <a:rPr lang="en-US" sz="2800" dirty="0" smtClean="0"/>
              <a:t>US DOE Roadmap Workshop</a:t>
            </a: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338" y="2065338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62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Performance Objectives - Windows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4613" y="685800"/>
            <a:ext cx="8994775" cy="5029200"/>
            <a:chOff x="47" y="576"/>
            <a:chExt cx="5666" cy="316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" y="576"/>
              <a:ext cx="5666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576"/>
              <a:ext cx="5674" cy="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" y="1110473"/>
            <a:ext cx="9044382" cy="58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DOE Envelope and Window Roadmap - 2014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7537"/>
            <a:ext cx="4693789" cy="607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3510273"/>
            <a:ext cx="3657600" cy="167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 DOE Roadmap</a:t>
            </a:r>
          </a:p>
          <a:p>
            <a:pPr>
              <a:lnSpc>
                <a:spcPct val="115000"/>
              </a:lnSpc>
            </a:pPr>
            <a:r>
              <a:rPr lang="en-US" dirty="0"/>
              <a:t>http://energy.gov/sites/prod/files/2014/02/f8/BTO_windows_and_envelope_report_3.pdf</a:t>
            </a:r>
          </a:p>
          <a:p>
            <a:pPr>
              <a:lnSpc>
                <a:spcPct val="115000"/>
              </a:lnSpc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4888"/>
              </p:ext>
            </p:extLst>
          </p:nvPr>
        </p:nvGraphicFramePr>
        <p:xfrm>
          <a:off x="190499" y="762000"/>
          <a:ext cx="8763001" cy="4753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1"/>
                <a:gridCol w="457200"/>
                <a:gridCol w="152400"/>
                <a:gridCol w="2286000"/>
                <a:gridCol w="36957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Technology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2025 Installed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Cost Premium Target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2025 Performance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Target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5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Highest Priority</a:t>
                      </a:r>
                      <a:r>
                        <a:rPr lang="en-US" i="1" baseline="0" dirty="0" smtClean="0"/>
                        <a:t> R&amp;D Areas</a:t>
                      </a:r>
                      <a:endParaRPr lang="en-US" b="1" i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4433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Building envelope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insulation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≤ $0.25/ft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≥ R-12/inch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thermal insulation material for retrofitting walls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Meets durability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Minimizes occupant disturbance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004433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Air-sealing technologies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≤ $0.5/ft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finished floor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Residential &lt; 1 ACH50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Commercial: &lt; 0.25 CFM75/ft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Concurrently regulates heat, air, and moisture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87">
                <a:tc gridSpan="5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High Priority</a:t>
                      </a:r>
                      <a:r>
                        <a:rPr lang="en-US" i="1" baseline="0" dirty="0" smtClean="0"/>
                        <a:t> R&amp;D Area</a:t>
                      </a:r>
                      <a:endParaRPr lang="en-US" b="1" i="1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4433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Highly insulating roofs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(commercial)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≤ $1/ft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over standard roof costs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Energy use reduction equivalent to doubling current ASHRAE R-values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499" y="-76200"/>
            <a:ext cx="8724901" cy="914400"/>
          </a:xfrm>
        </p:spPr>
        <p:txBody>
          <a:bodyPr/>
          <a:lstStyle/>
          <a:p>
            <a:r>
              <a:rPr lang="en-US" dirty="0" smtClean="0"/>
              <a:t>Envelope and Window Roadmap – 2014 </a:t>
            </a:r>
            <a:r>
              <a:rPr lang="en-US" sz="2400" dirty="0" smtClean="0"/>
              <a:t>(envelope priorities)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4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-76200"/>
            <a:ext cx="8647176" cy="914400"/>
          </a:xfrm>
        </p:spPr>
        <p:txBody>
          <a:bodyPr/>
          <a:lstStyle/>
          <a:p>
            <a:r>
              <a:rPr lang="en-US" dirty="0" smtClean="0"/>
              <a:t>Envelope and Window Roadmap – 2014 </a:t>
            </a:r>
            <a:r>
              <a:rPr lang="en-US" sz="2400" dirty="0" smtClean="0"/>
              <a:t>(window priorities)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" y="914400"/>
          <a:ext cx="8759952" cy="46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76"/>
                <a:gridCol w="3657600"/>
                <a:gridCol w="369417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Technology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2025 Installed Cost Premium Target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2025 Performance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</a:rPr>
                        <a:t> Target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Highest Priority</a:t>
                      </a:r>
                      <a:r>
                        <a:rPr lang="en-US" i="1" baseline="0" dirty="0" smtClean="0"/>
                        <a:t> R&amp;D Area</a:t>
                      </a:r>
                      <a:endParaRPr lang="en-US" b="1" i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44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R-10 Windows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Residential: 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≤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$6/ft</a:t>
                      </a:r>
                      <a:r>
                        <a:rPr lang="en-US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Commercial: 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≤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$3/ft</a:t>
                      </a:r>
                      <a:r>
                        <a:rPr lang="en-US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over typical 2010 windows</a:t>
                      </a:r>
                      <a:endParaRPr lang="en-US" b="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Residential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: R-10, V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&gt; 0.6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Commercial: R-7, V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&gt; 0.4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Comparable weight and thickness to currently installed base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High Priority</a:t>
                      </a:r>
                      <a:r>
                        <a:rPr lang="en-US" i="1" baseline="0" dirty="0" smtClean="0"/>
                        <a:t> R&amp;D Areas</a:t>
                      </a:r>
                      <a:endParaRPr lang="en-US" b="1" i="1" dirty="0" smtClean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  <a:tr h="10044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Dynamic Windows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Windows: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≤ $8/ft</a:t>
                      </a:r>
                      <a:r>
                        <a:rPr lang="en-US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Window Films: ≤ $2/ft</a:t>
                      </a:r>
                      <a:r>
                        <a:rPr lang="en-US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over a standard IGU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>
                          <a:solidFill>
                            <a:sysClr val="windowText" lastClr="000000"/>
                          </a:solidFill>
                        </a:rPr>
                        <a:t>Δ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SHGC &gt; 0.4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bleached state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&gt; 0.6 (residential) and &gt; 0.4 (c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ommercial)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10044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Visible light redirection (commercial)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≤ $5/ft</a:t>
                      </a:r>
                      <a:r>
                        <a:rPr lang="en-US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over standard window or shade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including lighting and controls costs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50% reduction in lighting energy use over a 50-ft floor plate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Energy Consumption by Envelope Area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9036064" cy="239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429000"/>
            <a:ext cx="56388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Source: US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DOE Roadmap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67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067800" cy="914400"/>
          </a:xfrm>
        </p:spPr>
        <p:txBody>
          <a:bodyPr/>
          <a:lstStyle/>
          <a:p>
            <a:r>
              <a:rPr lang="en-US" dirty="0" smtClean="0"/>
              <a:t>Savings Potential to 2030 – Staged by Cost Effectiveness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9044783" cy="5029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56388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Source: US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DOE Roadmap; R – residential, C - commercial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87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/>
          <a:lstStyle/>
          <a:p>
            <a:r>
              <a:rPr lang="en-US" dirty="0" smtClean="0"/>
              <a:t>Envelope Highest Priority Action Plan – DOE Roadmap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862561" cy="60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Highest Priority Action Plan – DOE Roadmap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9068819" cy="53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373945" y="4781550"/>
            <a:ext cx="2057400" cy="1403350"/>
            <a:chOff x="2304" y="3148"/>
            <a:chExt cx="1296" cy="884"/>
          </a:xfrm>
        </p:grpSpPr>
        <p:sp>
          <p:nvSpPr>
            <p:cNvPr id="91207" name="Rectangle 5"/>
            <p:cNvSpPr>
              <a:spLocks noChangeArrowheads="1"/>
            </p:cNvSpPr>
            <p:nvPr/>
          </p:nvSpPr>
          <p:spPr bwMode="auto">
            <a:xfrm>
              <a:off x="2304" y="3168"/>
              <a:ext cx="1296" cy="864"/>
            </a:xfrm>
            <a:prstGeom prst="rect">
              <a:avLst/>
            </a:prstGeom>
            <a:solidFill>
              <a:srgbClr val="CCFFCC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8" name="Rectangle 6"/>
            <p:cNvSpPr>
              <a:spLocks noChangeArrowheads="1"/>
            </p:cNvSpPr>
            <p:nvPr/>
          </p:nvSpPr>
          <p:spPr bwMode="auto">
            <a:xfrm>
              <a:off x="2352" y="3148"/>
              <a:ext cx="124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Radiance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 Lighting /Daylighting</a:t>
              </a:r>
            </a:p>
          </p:txBody>
        </p:sp>
      </p:grpSp>
      <p:grpSp>
        <p:nvGrpSpPr>
          <p:cNvPr id="91139" name="Group 7"/>
          <p:cNvGrpSpPr>
            <a:grpSpLocks/>
          </p:cNvGrpSpPr>
          <p:nvPr/>
        </p:nvGrpSpPr>
        <p:grpSpPr bwMode="auto">
          <a:xfrm>
            <a:off x="7049911" y="1147763"/>
            <a:ext cx="1779412" cy="1217612"/>
            <a:chOff x="4280" y="962"/>
            <a:chExt cx="1121" cy="767"/>
          </a:xfrm>
        </p:grpSpPr>
        <p:sp>
          <p:nvSpPr>
            <p:cNvPr id="91202" name="Rectangle 8"/>
            <p:cNvSpPr>
              <a:spLocks noChangeArrowheads="1"/>
            </p:cNvSpPr>
            <p:nvPr/>
          </p:nvSpPr>
          <p:spPr bwMode="auto">
            <a:xfrm>
              <a:off x="4280" y="962"/>
              <a:ext cx="1121" cy="767"/>
            </a:xfrm>
            <a:prstGeom prst="rect">
              <a:avLst/>
            </a:prstGeom>
            <a:solidFill>
              <a:srgbClr val="FFFF99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3" name="Rectangle 9"/>
            <p:cNvSpPr>
              <a:spLocks noChangeArrowheads="1"/>
            </p:cNvSpPr>
            <p:nvPr/>
          </p:nvSpPr>
          <p:spPr bwMode="auto">
            <a:xfrm>
              <a:off x="4873" y="1165"/>
              <a:ext cx="3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THERM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204" name="Rectangle 10"/>
            <p:cNvSpPr>
              <a:spLocks noChangeArrowheads="1"/>
            </p:cNvSpPr>
            <p:nvPr/>
          </p:nvSpPr>
          <p:spPr bwMode="auto">
            <a:xfrm>
              <a:off x="4928" y="1335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(Window</a:t>
              </a:r>
              <a:endParaRPr lang="en-US" sz="1100">
                <a:latin typeface="Times New Roman" charset="0"/>
              </a:endParaRPr>
            </a:p>
          </p:txBody>
        </p:sp>
        <p:sp>
          <p:nvSpPr>
            <p:cNvPr id="91205" name="Rectangle 11"/>
            <p:cNvSpPr>
              <a:spLocks noChangeArrowheads="1"/>
            </p:cNvSpPr>
            <p:nvPr/>
          </p:nvSpPr>
          <p:spPr bwMode="auto">
            <a:xfrm>
              <a:off x="4984" y="1446"/>
              <a:ext cx="2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Frame)</a:t>
              </a:r>
              <a:endParaRPr lang="en-US" sz="1100">
                <a:latin typeface="Times New Roman" charset="0"/>
              </a:endParaRPr>
            </a:p>
          </p:txBody>
        </p:sp>
        <p:pic>
          <p:nvPicPr>
            <p:cNvPr id="9120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996"/>
              <a:ext cx="512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0" name="Group 13"/>
          <p:cNvGrpSpPr>
            <a:grpSpLocks/>
          </p:cNvGrpSpPr>
          <p:nvPr/>
        </p:nvGrpSpPr>
        <p:grpSpPr bwMode="auto">
          <a:xfrm>
            <a:off x="2658533" y="1162050"/>
            <a:ext cx="1687689" cy="1214438"/>
            <a:chOff x="3120" y="960"/>
            <a:chExt cx="1063" cy="765"/>
          </a:xfrm>
        </p:grpSpPr>
        <p:sp>
          <p:nvSpPr>
            <p:cNvPr id="91197" name="Rectangle 14"/>
            <p:cNvSpPr>
              <a:spLocks noChangeArrowheads="1"/>
            </p:cNvSpPr>
            <p:nvPr/>
          </p:nvSpPr>
          <p:spPr bwMode="auto">
            <a:xfrm>
              <a:off x="3120" y="960"/>
              <a:ext cx="1063" cy="765"/>
            </a:xfrm>
            <a:prstGeom prst="rect">
              <a:avLst/>
            </a:prstGeom>
            <a:solidFill>
              <a:srgbClr val="FF99CC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8" name="Rectangle 15"/>
            <p:cNvSpPr>
              <a:spLocks noChangeArrowheads="1"/>
            </p:cNvSpPr>
            <p:nvPr/>
          </p:nvSpPr>
          <p:spPr bwMode="auto">
            <a:xfrm>
              <a:off x="3698" y="1164"/>
              <a:ext cx="3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Optics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199" name="Rectangle 16"/>
            <p:cNvSpPr>
              <a:spLocks noChangeArrowheads="1"/>
            </p:cNvSpPr>
            <p:nvPr/>
          </p:nvSpPr>
          <p:spPr bwMode="auto">
            <a:xfrm>
              <a:off x="3805" y="1329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(Window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91200" name="Rectangle 17"/>
            <p:cNvSpPr>
              <a:spLocks noChangeArrowheads="1"/>
            </p:cNvSpPr>
            <p:nvPr/>
          </p:nvSpPr>
          <p:spPr bwMode="auto">
            <a:xfrm>
              <a:off x="3894" y="1432"/>
              <a:ext cx="21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Glass)</a:t>
              </a:r>
              <a:endParaRPr lang="en-US" sz="2400">
                <a:latin typeface="Times New Roman" charset="0"/>
              </a:endParaRPr>
            </a:p>
          </p:txBody>
        </p:sp>
        <p:pic>
          <p:nvPicPr>
            <p:cNvPr id="91201" name="Picture 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" y="999"/>
              <a:ext cx="53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1" name="Group 19"/>
          <p:cNvGrpSpPr>
            <a:grpSpLocks/>
          </p:cNvGrpSpPr>
          <p:nvPr/>
        </p:nvGrpSpPr>
        <p:grpSpPr bwMode="auto">
          <a:xfrm>
            <a:off x="3405012" y="3109913"/>
            <a:ext cx="3153833" cy="1312862"/>
            <a:chOff x="2708" y="2049"/>
            <a:chExt cx="1987" cy="827"/>
          </a:xfrm>
        </p:grpSpPr>
        <p:sp>
          <p:nvSpPr>
            <p:cNvPr id="91193" name="Rectangle 20"/>
            <p:cNvSpPr>
              <a:spLocks noChangeArrowheads="1"/>
            </p:cNvSpPr>
            <p:nvPr/>
          </p:nvSpPr>
          <p:spPr bwMode="auto">
            <a:xfrm>
              <a:off x="2708" y="2049"/>
              <a:ext cx="1987" cy="827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Rectangle 21"/>
            <p:cNvSpPr>
              <a:spLocks noChangeArrowheads="1"/>
            </p:cNvSpPr>
            <p:nvPr/>
          </p:nvSpPr>
          <p:spPr bwMode="auto">
            <a:xfrm>
              <a:off x="3776" y="2143"/>
              <a:ext cx="511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WINDOW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+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Shading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Systems</a:t>
              </a:r>
            </a:p>
          </p:txBody>
        </p:sp>
        <p:sp>
          <p:nvSpPr>
            <p:cNvPr id="91195" name="Rectangle 22"/>
            <p:cNvSpPr>
              <a:spLocks noChangeArrowheads="1"/>
            </p:cNvSpPr>
            <p:nvPr/>
          </p:nvSpPr>
          <p:spPr bwMode="auto">
            <a:xfrm>
              <a:off x="3727" y="2716"/>
              <a:ext cx="6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(Whole Window)</a:t>
              </a:r>
              <a:endParaRPr lang="en-US" sz="2400">
                <a:latin typeface="Times New Roman" charset="0"/>
              </a:endParaRPr>
            </a:p>
          </p:txBody>
        </p:sp>
        <p:pic>
          <p:nvPicPr>
            <p:cNvPr id="91196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2087"/>
              <a:ext cx="815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2" name="Group 24"/>
          <p:cNvGrpSpPr>
            <a:grpSpLocks/>
          </p:cNvGrpSpPr>
          <p:nvPr/>
        </p:nvGrpSpPr>
        <p:grpSpPr bwMode="auto">
          <a:xfrm>
            <a:off x="534812" y="1247775"/>
            <a:ext cx="1732844" cy="1214438"/>
            <a:chOff x="1685" y="1380"/>
            <a:chExt cx="1091" cy="765"/>
          </a:xfrm>
        </p:grpSpPr>
        <p:sp>
          <p:nvSpPr>
            <p:cNvPr id="91189" name="Rectangle 25"/>
            <p:cNvSpPr>
              <a:spLocks noChangeArrowheads="1"/>
            </p:cNvSpPr>
            <p:nvPr/>
          </p:nvSpPr>
          <p:spPr bwMode="auto">
            <a:xfrm>
              <a:off x="1685" y="1380"/>
              <a:ext cx="1091" cy="765"/>
            </a:xfrm>
            <a:prstGeom prst="rect">
              <a:avLst/>
            </a:prstGeom>
            <a:solidFill>
              <a:srgbClr val="CC99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90" name="Group 26"/>
            <p:cNvGrpSpPr>
              <a:grpSpLocks/>
            </p:cNvGrpSpPr>
            <p:nvPr/>
          </p:nvGrpSpPr>
          <p:grpSpPr bwMode="auto">
            <a:xfrm>
              <a:off x="1720" y="1418"/>
              <a:ext cx="993" cy="691"/>
              <a:chOff x="1720" y="1418"/>
              <a:chExt cx="993" cy="691"/>
            </a:xfrm>
          </p:grpSpPr>
          <p:sp>
            <p:nvSpPr>
              <p:cNvPr id="91191" name="Rectangle 27"/>
              <p:cNvSpPr>
                <a:spLocks noChangeArrowheads="1"/>
              </p:cNvSpPr>
              <p:nvPr/>
            </p:nvSpPr>
            <p:spPr bwMode="auto">
              <a:xfrm>
                <a:off x="2244" y="1549"/>
                <a:ext cx="469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IGDB</a:t>
                </a:r>
                <a:r>
                  <a:rPr lang="en-US">
                    <a:solidFill>
                      <a:srgbClr val="000000"/>
                    </a:solidFill>
                  </a:rPr>
                  <a:t/>
                </a:r>
                <a:br>
                  <a:rPr lang="en-US">
                    <a:solidFill>
                      <a:srgbClr val="000000"/>
                    </a:solidFill>
                  </a:rPr>
                </a:br>
                <a:r>
                  <a:rPr lang="en-US" sz="1100">
                    <a:solidFill>
                      <a:srgbClr val="000000"/>
                    </a:solidFill>
                  </a:rPr>
                  <a:t>(Specular Glass Data Source)</a:t>
                </a:r>
                <a:endParaRPr lang="en-US" sz="1100">
                  <a:latin typeface="Times New Roman" charset="0"/>
                </a:endParaRPr>
              </a:p>
            </p:txBody>
          </p:sp>
          <p:pic>
            <p:nvPicPr>
              <p:cNvPr id="91192" name="Picture 2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" y="1418"/>
                <a:ext cx="4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143" name="Line 29"/>
          <p:cNvSpPr>
            <a:spLocks noChangeShapeType="1"/>
          </p:cNvSpPr>
          <p:nvPr/>
        </p:nvSpPr>
        <p:spPr bwMode="auto">
          <a:xfrm>
            <a:off x="2267657" y="1835150"/>
            <a:ext cx="3908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4" name="Line 30"/>
          <p:cNvSpPr>
            <a:spLocks noChangeShapeType="1"/>
          </p:cNvSpPr>
          <p:nvPr/>
        </p:nvSpPr>
        <p:spPr bwMode="auto">
          <a:xfrm>
            <a:off x="2267656" y="2265363"/>
            <a:ext cx="1137356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91145" name="Group 31"/>
          <p:cNvGrpSpPr>
            <a:grpSpLocks/>
          </p:cNvGrpSpPr>
          <p:nvPr/>
        </p:nvGrpSpPr>
        <p:grpSpPr bwMode="auto">
          <a:xfrm>
            <a:off x="349956" y="2701925"/>
            <a:ext cx="2188634" cy="1295400"/>
            <a:chOff x="656" y="2103"/>
            <a:chExt cx="1379" cy="816"/>
          </a:xfrm>
        </p:grpSpPr>
        <p:sp>
          <p:nvSpPr>
            <p:cNvPr id="91175" name="Rectangle 32"/>
            <p:cNvSpPr>
              <a:spLocks noChangeArrowheads="1"/>
            </p:cNvSpPr>
            <p:nvPr/>
          </p:nvSpPr>
          <p:spPr bwMode="auto">
            <a:xfrm>
              <a:off x="656" y="2103"/>
              <a:ext cx="1379" cy="816"/>
            </a:xfrm>
            <a:prstGeom prst="rect">
              <a:avLst/>
            </a:prstGeom>
            <a:solidFill>
              <a:srgbClr val="A0AFF8"/>
            </a:solidFill>
            <a:ln w="57150">
              <a:solidFill>
                <a:schemeClr val="hlink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33"/>
            <p:cNvSpPr>
              <a:spLocks noChangeArrowheads="1"/>
            </p:cNvSpPr>
            <p:nvPr/>
          </p:nvSpPr>
          <p:spPr bwMode="auto">
            <a:xfrm>
              <a:off x="1503" y="2272"/>
              <a:ext cx="469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CGDB</a:t>
              </a:r>
              <a:r>
                <a:rPr lang="en-US">
                  <a:solidFill>
                    <a:srgbClr val="000000"/>
                  </a:solidFill>
                </a:rPr>
                <a:t/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 sz="1100">
                  <a:solidFill>
                    <a:srgbClr val="000000"/>
                  </a:solidFill>
                </a:rPr>
                <a:t>(Complex Glazing Data Base)</a:t>
              </a:r>
              <a:endParaRPr lang="en-US" sz="1100">
                <a:latin typeface="Times New Roman" charset="0"/>
              </a:endParaRPr>
            </a:p>
          </p:txBody>
        </p:sp>
        <p:grpSp>
          <p:nvGrpSpPr>
            <p:cNvPr id="91177" name="Group 34"/>
            <p:cNvGrpSpPr>
              <a:grpSpLocks/>
            </p:cNvGrpSpPr>
            <p:nvPr/>
          </p:nvGrpSpPr>
          <p:grpSpPr bwMode="auto">
            <a:xfrm>
              <a:off x="704" y="2151"/>
              <a:ext cx="687" cy="720"/>
              <a:chOff x="3529" y="1069"/>
              <a:chExt cx="1551" cy="1305"/>
            </a:xfrm>
          </p:grpSpPr>
          <p:sp>
            <p:nvSpPr>
              <p:cNvPr id="91178" name="Rectangle 35"/>
              <p:cNvSpPr>
                <a:spLocks noChangeArrowheads="1"/>
              </p:cNvSpPr>
              <p:nvPr/>
            </p:nvSpPr>
            <p:spPr bwMode="auto">
              <a:xfrm>
                <a:off x="3529" y="1069"/>
                <a:ext cx="1551" cy="130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99"/>
                  </a:solidFill>
                </a:endParaRPr>
              </a:p>
            </p:txBody>
          </p:sp>
          <p:pic>
            <p:nvPicPr>
              <p:cNvPr id="91179" name="Picture 3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" y="1101"/>
                <a:ext cx="1543" cy="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0" name="Rectangle 37"/>
              <p:cNvSpPr>
                <a:spLocks noChangeArrowheads="1"/>
              </p:cNvSpPr>
              <p:nvPr/>
            </p:nvSpPr>
            <p:spPr bwMode="auto">
              <a:xfrm>
                <a:off x="3864" y="1104"/>
                <a:ext cx="858" cy="1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181" name="Group 38"/>
              <p:cNvGrpSpPr>
                <a:grpSpLocks/>
              </p:cNvGrpSpPr>
              <p:nvPr/>
            </p:nvGrpSpPr>
            <p:grpSpPr bwMode="auto">
              <a:xfrm>
                <a:off x="4008" y="1194"/>
                <a:ext cx="588" cy="1140"/>
                <a:chOff x="4008" y="1194"/>
                <a:chExt cx="588" cy="1140"/>
              </a:xfrm>
            </p:grpSpPr>
            <p:sp>
              <p:nvSpPr>
                <p:cNvPr id="91182" name="Rectangle 39"/>
                <p:cNvSpPr>
                  <a:spLocks noChangeArrowheads="1"/>
                </p:cNvSpPr>
                <p:nvPr/>
              </p:nvSpPr>
              <p:spPr bwMode="auto">
                <a:xfrm>
                  <a:off x="4008" y="1266"/>
                  <a:ext cx="588" cy="10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135" y="1234"/>
                  <a:ext cx="348" cy="177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4" name="Rectangle 41"/>
                <p:cNvSpPr>
                  <a:spLocks noChangeArrowheads="1"/>
                </p:cNvSpPr>
                <p:nvPr/>
              </p:nvSpPr>
              <p:spPr bwMode="auto">
                <a:xfrm>
                  <a:off x="4053" y="1194"/>
                  <a:ext cx="42" cy="108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5" name="Rectangle 42"/>
                <p:cNvSpPr>
                  <a:spLocks noChangeArrowheads="1"/>
                </p:cNvSpPr>
                <p:nvPr/>
              </p:nvSpPr>
              <p:spPr bwMode="auto">
                <a:xfrm>
                  <a:off x="4530" y="1194"/>
                  <a:ext cx="42" cy="108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135" y="1526"/>
                  <a:ext cx="348" cy="177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35" y="1812"/>
                  <a:ext cx="348" cy="177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8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137" y="2082"/>
                  <a:ext cx="348" cy="177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146" name="Line 46"/>
          <p:cNvSpPr>
            <a:spLocks noChangeShapeType="1"/>
          </p:cNvSpPr>
          <p:nvPr/>
        </p:nvSpPr>
        <p:spPr bwMode="auto">
          <a:xfrm>
            <a:off x="2555523" y="3336925"/>
            <a:ext cx="849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7" name="Line 47"/>
          <p:cNvSpPr>
            <a:spLocks noChangeShapeType="1"/>
          </p:cNvSpPr>
          <p:nvPr/>
        </p:nvSpPr>
        <p:spPr bwMode="auto">
          <a:xfrm>
            <a:off x="6036734" y="4471988"/>
            <a:ext cx="41486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8" name="Group 48"/>
          <p:cNvGrpSpPr>
            <a:grpSpLocks/>
          </p:cNvGrpSpPr>
          <p:nvPr/>
        </p:nvGrpSpPr>
        <p:grpSpPr bwMode="auto">
          <a:xfrm>
            <a:off x="5472290" y="4800600"/>
            <a:ext cx="2734733" cy="1385888"/>
            <a:chOff x="3936" y="2784"/>
            <a:chExt cx="1723" cy="873"/>
          </a:xfrm>
        </p:grpSpPr>
        <p:sp>
          <p:nvSpPr>
            <p:cNvPr id="91171" name="Rectangle 49"/>
            <p:cNvSpPr>
              <a:spLocks noChangeArrowheads="1"/>
            </p:cNvSpPr>
            <p:nvPr/>
          </p:nvSpPr>
          <p:spPr bwMode="auto">
            <a:xfrm>
              <a:off x="3936" y="2784"/>
              <a:ext cx="1723" cy="873"/>
            </a:xfrm>
            <a:prstGeom prst="rect">
              <a:avLst/>
            </a:prstGeom>
            <a:solidFill>
              <a:srgbClr val="CCFFCC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Rectangle 50"/>
            <p:cNvSpPr>
              <a:spLocks noChangeArrowheads="1"/>
            </p:cNvSpPr>
            <p:nvPr/>
          </p:nvSpPr>
          <p:spPr bwMode="auto">
            <a:xfrm>
              <a:off x="5037" y="3033"/>
              <a:ext cx="3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RESFEN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173" name="Rectangle 51"/>
            <p:cNvSpPr>
              <a:spLocks noChangeArrowheads="1"/>
            </p:cNvSpPr>
            <p:nvPr/>
          </p:nvSpPr>
          <p:spPr bwMode="auto">
            <a:xfrm>
              <a:off x="4981" y="3197"/>
              <a:ext cx="5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(Whole Building</a:t>
              </a:r>
              <a:br>
                <a:rPr lang="en-US" sz="1100">
                  <a:solidFill>
                    <a:srgbClr val="000000"/>
                  </a:solidFill>
                </a:rPr>
              </a:br>
              <a:r>
                <a:rPr lang="en-US" sz="1100">
                  <a:solidFill>
                    <a:srgbClr val="000000"/>
                  </a:solidFill>
                </a:rPr>
                <a:t>Residential)</a:t>
              </a:r>
              <a:endParaRPr lang="en-US" sz="2400">
                <a:latin typeface="Times New Roman" charset="0"/>
              </a:endParaRPr>
            </a:p>
          </p:txBody>
        </p:sp>
        <p:pic>
          <p:nvPicPr>
            <p:cNvPr id="91174" name="Picture 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2811"/>
              <a:ext cx="973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49" name="Line 53"/>
          <p:cNvSpPr>
            <a:spLocks noChangeShapeType="1"/>
          </p:cNvSpPr>
          <p:nvPr/>
        </p:nvSpPr>
        <p:spPr bwMode="auto">
          <a:xfrm>
            <a:off x="4926189" y="4471989"/>
            <a:ext cx="0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50" name="Group 54"/>
          <p:cNvGrpSpPr>
            <a:grpSpLocks/>
          </p:cNvGrpSpPr>
          <p:nvPr/>
        </p:nvGrpSpPr>
        <p:grpSpPr bwMode="auto">
          <a:xfrm>
            <a:off x="2555523" y="4800600"/>
            <a:ext cx="2789766" cy="1385888"/>
            <a:chOff x="2016" y="2640"/>
            <a:chExt cx="1757" cy="873"/>
          </a:xfrm>
        </p:grpSpPr>
        <p:sp>
          <p:nvSpPr>
            <p:cNvPr id="91167" name="Rectangle 55"/>
            <p:cNvSpPr>
              <a:spLocks noChangeArrowheads="1"/>
            </p:cNvSpPr>
            <p:nvPr/>
          </p:nvSpPr>
          <p:spPr bwMode="auto">
            <a:xfrm>
              <a:off x="2016" y="2640"/>
              <a:ext cx="1757" cy="873"/>
            </a:xfrm>
            <a:prstGeom prst="rect">
              <a:avLst/>
            </a:prstGeom>
            <a:solidFill>
              <a:srgbClr val="CCFFCC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Rectangle 56"/>
            <p:cNvSpPr>
              <a:spLocks noChangeArrowheads="1"/>
            </p:cNvSpPr>
            <p:nvPr/>
          </p:nvSpPr>
          <p:spPr bwMode="auto">
            <a:xfrm>
              <a:off x="3106" y="2874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COMFEN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169" name="Rectangle 57"/>
            <p:cNvSpPr>
              <a:spLocks noChangeArrowheads="1"/>
            </p:cNvSpPr>
            <p:nvPr/>
          </p:nvSpPr>
          <p:spPr bwMode="auto">
            <a:xfrm>
              <a:off x="3116" y="3047"/>
              <a:ext cx="5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(Whole Building</a:t>
              </a:r>
              <a:br>
                <a:rPr lang="en-US" sz="1100">
                  <a:solidFill>
                    <a:srgbClr val="000000"/>
                  </a:solidFill>
                </a:rPr>
              </a:br>
              <a:r>
                <a:rPr lang="en-US" sz="1100">
                  <a:solidFill>
                    <a:srgbClr val="000000"/>
                  </a:solidFill>
                </a:rPr>
                <a:t>Commercial)</a:t>
              </a:r>
              <a:endParaRPr lang="en-US" sz="2400">
                <a:latin typeface="Times New Roman" charset="0"/>
              </a:endParaRPr>
            </a:p>
          </p:txBody>
        </p:sp>
        <p:pic>
          <p:nvPicPr>
            <p:cNvPr id="91170" name="Picture 5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" y="2682"/>
              <a:ext cx="1030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51" name="Line 59"/>
          <p:cNvSpPr>
            <a:spLocks noChangeShapeType="1"/>
          </p:cNvSpPr>
          <p:nvPr/>
        </p:nvSpPr>
        <p:spPr bwMode="auto">
          <a:xfrm flipH="1">
            <a:off x="2269067" y="4432301"/>
            <a:ext cx="1418167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60"/>
          <p:cNvSpPr>
            <a:spLocks noChangeShapeType="1"/>
          </p:cNvSpPr>
          <p:nvPr/>
        </p:nvSpPr>
        <p:spPr bwMode="auto">
          <a:xfrm>
            <a:off x="5535789" y="2551113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61"/>
          <p:cNvSpPr>
            <a:spLocks noChangeShapeType="1"/>
          </p:cNvSpPr>
          <p:nvPr/>
        </p:nvSpPr>
        <p:spPr bwMode="auto">
          <a:xfrm flipH="1">
            <a:off x="6558845" y="2405064"/>
            <a:ext cx="1432278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4" name="Picture 61" descr="Picture 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023" y="2878138"/>
            <a:ext cx="1967089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66800" y="685800"/>
            <a:ext cx="727851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                         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Design /Simulation Tools</a:t>
            </a:r>
          </a:p>
        </p:txBody>
      </p:sp>
      <p:pic>
        <p:nvPicPr>
          <p:cNvPr id="91156" name="Picture 63" descr="Screen shot 2011-02-09 at 11.47.5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23" y="5195889"/>
            <a:ext cx="139417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57" name="Group 64"/>
          <p:cNvGrpSpPr>
            <a:grpSpLocks/>
          </p:cNvGrpSpPr>
          <p:nvPr/>
        </p:nvGrpSpPr>
        <p:grpSpPr bwMode="auto">
          <a:xfrm>
            <a:off x="4670778" y="1493838"/>
            <a:ext cx="2126545" cy="1057275"/>
            <a:chOff x="3757612" y="5403850"/>
            <a:chExt cx="2789238" cy="1385888"/>
          </a:xfrm>
        </p:grpSpPr>
        <p:sp>
          <p:nvSpPr>
            <p:cNvPr id="91163" name="Rectangle 24"/>
            <p:cNvSpPr>
              <a:spLocks noChangeArrowheads="1"/>
            </p:cNvSpPr>
            <p:nvPr/>
          </p:nvSpPr>
          <p:spPr bwMode="auto">
            <a:xfrm>
              <a:off x="3757612" y="5403850"/>
              <a:ext cx="2789238" cy="1385888"/>
            </a:xfrm>
            <a:prstGeom prst="rect">
              <a:avLst/>
            </a:prstGeom>
            <a:solidFill>
              <a:srgbClr val="CCFFCC"/>
            </a:solidFill>
            <a:ln w="76200" cap="rnd">
              <a:solidFill>
                <a:srgbClr val="3366FF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1164" name="Picture 4" descr="AngularDependence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010" y="5403850"/>
              <a:ext cx="1074496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65" name="Rectangle 25"/>
            <p:cNvSpPr>
              <a:spLocks noChangeArrowheads="1"/>
            </p:cNvSpPr>
            <p:nvPr/>
          </p:nvSpPr>
          <p:spPr bwMode="auto">
            <a:xfrm>
              <a:off x="5019013" y="5635625"/>
              <a:ext cx="1328809" cy="64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Angular </a:t>
              </a:r>
            </a:p>
            <a:p>
              <a:r>
                <a:rPr lang="en-US" sz="1600" b="1">
                  <a:solidFill>
                    <a:srgbClr val="000000"/>
                  </a:solidFill>
                </a:rPr>
                <a:t>SHGC/U/VT</a:t>
              </a:r>
              <a:endParaRPr lang="en-US" sz="1600"/>
            </a:p>
          </p:txBody>
        </p:sp>
        <p:sp>
          <p:nvSpPr>
            <p:cNvPr id="91166" name="Rectangle 19"/>
            <p:cNvSpPr>
              <a:spLocks noChangeArrowheads="1"/>
            </p:cNvSpPr>
            <p:nvPr/>
          </p:nvSpPr>
          <p:spPr bwMode="auto">
            <a:xfrm>
              <a:off x="5097433" y="6254750"/>
              <a:ext cx="1328809" cy="22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(Rating/Lableling)</a:t>
              </a:r>
              <a:endParaRPr lang="en-US" sz="2400"/>
            </a:p>
          </p:txBody>
        </p:sp>
      </p:grpSp>
      <p:sp>
        <p:nvSpPr>
          <p:cNvPr id="91158" name="Line 46"/>
          <p:cNvSpPr>
            <a:spLocks noChangeShapeType="1"/>
          </p:cNvSpPr>
          <p:nvPr/>
        </p:nvSpPr>
        <p:spPr bwMode="auto">
          <a:xfrm flipV="1">
            <a:off x="2555523" y="2400300"/>
            <a:ext cx="211525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59" name="Line 30"/>
          <p:cNvSpPr>
            <a:spLocks noChangeShapeType="1"/>
          </p:cNvSpPr>
          <p:nvPr/>
        </p:nvSpPr>
        <p:spPr bwMode="auto">
          <a:xfrm>
            <a:off x="3405012" y="2405063"/>
            <a:ext cx="831144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60" name="Line 60"/>
          <p:cNvSpPr>
            <a:spLocks noChangeShapeType="1"/>
          </p:cNvSpPr>
          <p:nvPr/>
        </p:nvSpPr>
        <p:spPr bwMode="auto">
          <a:xfrm>
            <a:off x="6632222" y="2527301"/>
            <a:ext cx="89887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69856" y="4038601"/>
            <a:ext cx="1258711" cy="646113"/>
          </a:xfrm>
          <a:prstGeom prst="rect">
            <a:avLst/>
          </a:prstGeom>
          <a:ln w="9525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000000"/>
                </a:solidFill>
                <a:latin typeface="+mn-lt"/>
              </a:rPr>
              <a:t>EnergyStar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Ratings</a:t>
            </a:r>
            <a:endParaRPr lang="en-US" sz="1800" dirty="0">
              <a:latin typeface="+mn-lt"/>
            </a:endParaRPr>
          </a:p>
        </p:txBody>
      </p:sp>
      <p:sp>
        <p:nvSpPr>
          <p:cNvPr id="91162" name="Line 46"/>
          <p:cNvSpPr>
            <a:spLocks noChangeShapeType="1"/>
          </p:cNvSpPr>
          <p:nvPr/>
        </p:nvSpPr>
        <p:spPr bwMode="auto">
          <a:xfrm>
            <a:off x="6558844" y="3509963"/>
            <a:ext cx="7408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Current Window Activities and Perspectives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21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windows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Financial Awards</a:t>
            </a:r>
          </a:p>
          <a:p>
            <a:pPr lvl="1"/>
            <a:r>
              <a:rPr lang="en-US" b="1" dirty="0" smtClean="0"/>
              <a:t>PPG: </a:t>
            </a:r>
            <a:r>
              <a:rPr lang="en-US" dirty="0" smtClean="0"/>
              <a:t>Fabricate-on-demand Vacuum Insulated Glazing</a:t>
            </a:r>
          </a:p>
          <a:p>
            <a:pPr lvl="1"/>
            <a:r>
              <a:rPr lang="en-US" b="1" dirty="0"/>
              <a:t>WCMA: </a:t>
            </a:r>
            <a:r>
              <a:rPr lang="en-US" dirty="0"/>
              <a:t>Attachments Energy Rating Council (AERC)</a:t>
            </a:r>
          </a:p>
          <a:p>
            <a:pPr lvl="1"/>
            <a:r>
              <a:rPr lang="en-US" b="1" dirty="0" err="1" smtClean="0"/>
              <a:t>Arconic</a:t>
            </a:r>
            <a:r>
              <a:rPr lang="en-US" b="1" dirty="0" smtClean="0"/>
              <a:t> (Alcoa): </a:t>
            </a:r>
            <a:r>
              <a:rPr lang="en-US" dirty="0" smtClean="0"/>
              <a:t>Novel Thermal Break with Simplified Manufacturing for R-7 Commercial Windows</a:t>
            </a:r>
          </a:p>
          <a:p>
            <a:pPr lvl="1"/>
            <a:r>
              <a:rPr lang="en-US" b="1" dirty="0" smtClean="0"/>
              <a:t>LBNL and Pella: </a:t>
            </a:r>
            <a:r>
              <a:rPr lang="en-US" dirty="0" smtClean="0"/>
              <a:t>Highly Insulating Residential Windows Using Smart Automated Shading</a:t>
            </a:r>
          </a:p>
          <a:p>
            <a:r>
              <a:rPr lang="en-US" dirty="0" smtClean="0"/>
              <a:t>Annual Operating Plan Projects </a:t>
            </a:r>
          </a:p>
          <a:p>
            <a:pPr lvl="1"/>
            <a:r>
              <a:rPr lang="en-US" b="1" dirty="0" smtClean="0"/>
              <a:t>LBNL: </a:t>
            </a:r>
            <a:r>
              <a:rPr lang="en-US" dirty="0" smtClean="0"/>
              <a:t>window suite of software tools development and maintenance</a:t>
            </a:r>
          </a:p>
          <a:p>
            <a:pPr lvl="1"/>
            <a:r>
              <a:rPr lang="en-US" b="1" dirty="0" smtClean="0"/>
              <a:t>NREL: </a:t>
            </a:r>
            <a:r>
              <a:rPr lang="en-US" dirty="0" smtClean="0"/>
              <a:t>durability testing</a:t>
            </a:r>
          </a:p>
          <a:p>
            <a:r>
              <a:rPr lang="en-US" dirty="0" smtClean="0"/>
              <a:t>International Collaboration with India (CBERD) and China (CERC); small level of effort on window activity</a:t>
            </a:r>
          </a:p>
        </p:txBody>
      </p:sp>
    </p:spTree>
    <p:extLst>
      <p:ext uri="{BB962C8B-B14F-4D97-AF65-F5344CB8AC3E}">
        <p14:creationId xmlns:p14="http://schemas.microsoft.com/office/powerpoint/2010/main" val="193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3468914"/>
            <a:ext cx="2057400" cy="64588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629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468914"/>
            <a:ext cx="2057400" cy="64588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629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773" y="4801327"/>
            <a:ext cx="8743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Buildings Energy Use: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40%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of U.S. total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Buildings Electricity Use: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76%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of U.S. total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U.S. Building Energy Bill: 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$410 billion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 year</a:t>
            </a:r>
            <a:endParaRPr lang="en-US" sz="20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612453" y="1328000"/>
            <a:ext cx="5141332" cy="3371059"/>
            <a:chOff x="2939143" y="1106384"/>
            <a:chExt cx="6096000" cy="4064000"/>
          </a:xfrm>
        </p:grpSpPr>
        <p:graphicFrame>
          <p:nvGraphicFramePr>
            <p:cNvPr id="25" name="Chart 24"/>
            <p:cNvGraphicFramePr/>
            <p:nvPr>
              <p:extLst/>
            </p:nvPr>
          </p:nvGraphicFramePr>
          <p:xfrm>
            <a:off x="2939143" y="1106384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1"/>
            <p:cNvSpPr txBox="1"/>
            <p:nvPr/>
          </p:nvSpPr>
          <p:spPr>
            <a:xfrm>
              <a:off x="4227540" y="2239598"/>
              <a:ext cx="1862138" cy="88310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325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5300" b="1" kern="0" dirty="0" smtClean="0">
                  <a:solidFill>
                    <a:prstClr val="white"/>
                  </a:solidFill>
                  <a:latin typeface="+mj-lt"/>
                  <a:cs typeface="Arial Narrow"/>
                </a:rPr>
                <a:t>Transportation</a:t>
              </a:r>
            </a:p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5500" b="1" kern="0" dirty="0" smtClean="0">
                  <a:solidFill>
                    <a:prstClr val="white">
                      <a:lumMod val="85000"/>
                    </a:prstClr>
                  </a:solidFill>
                  <a:latin typeface="+mj-lt"/>
                  <a:cs typeface="Arial Narrow"/>
                </a:rPr>
                <a:t>27 quads</a:t>
              </a: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6338937" y="3000256"/>
              <a:ext cx="1214437" cy="96338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2100" b="1" kern="0" dirty="0" smtClean="0">
                  <a:solidFill>
                    <a:srgbClr val="50565C"/>
                  </a:solidFill>
                  <a:latin typeface="+mj-lt"/>
                  <a:cs typeface="Arial Narrow"/>
                </a:rPr>
                <a:t>Commercial</a:t>
              </a:r>
            </a:p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1600" b="1" kern="0" dirty="0" smtClean="0">
                  <a:solidFill>
                    <a:prstClr val="white">
                      <a:lumMod val="50000"/>
                    </a:prstClr>
                  </a:solidFill>
                  <a:latin typeface="+mj-lt"/>
                  <a:cs typeface="Arial Narrow"/>
                </a:rPr>
                <a:t>18 quads</a:t>
              </a: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4733192" y="3612228"/>
              <a:ext cx="1538288" cy="80281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2100" b="1" kern="0" dirty="0" smtClean="0">
                  <a:solidFill>
                    <a:srgbClr val="50565C"/>
                  </a:solidFill>
                  <a:latin typeface="+mj-lt"/>
                  <a:cs typeface="Arial Narrow"/>
                </a:rPr>
                <a:t>Industrial</a:t>
              </a:r>
            </a:p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1600" b="1" kern="0" dirty="0" smtClean="0">
                  <a:solidFill>
                    <a:prstClr val="white">
                      <a:lumMod val="50000"/>
                    </a:prstClr>
                  </a:solidFill>
                  <a:latin typeface="+mj-lt"/>
                  <a:cs typeface="Arial Narrow"/>
                </a:rPr>
                <a:t>31 quads</a:t>
              </a: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6186193" y="1808927"/>
              <a:ext cx="1133476" cy="96338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2100" b="1" kern="0" dirty="0" smtClean="0">
                  <a:solidFill>
                    <a:srgbClr val="50565C"/>
                  </a:solidFill>
                  <a:latin typeface="+mj-lt"/>
                  <a:cs typeface="Arial Narrow"/>
                </a:rPr>
                <a:t>Residential</a:t>
              </a:r>
            </a:p>
            <a:p>
              <a:pPr algn="ctr" defTabSz="457200">
                <a:spcBef>
                  <a:spcPct val="20000"/>
                </a:spcBef>
                <a:buFont typeface="Arial"/>
                <a:buNone/>
                <a:defRPr/>
              </a:pPr>
              <a:r>
                <a:rPr lang="en-US" sz="1600" b="1" kern="0" dirty="0" smtClean="0">
                  <a:solidFill>
                    <a:prstClr val="white">
                      <a:lumMod val="50000"/>
                    </a:prstClr>
                  </a:solidFill>
                  <a:latin typeface="+mj-lt"/>
                  <a:cs typeface="Arial Narrow"/>
                </a:rPr>
                <a:t>21 quads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-76200" y="863025"/>
            <a:ext cx="4083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Energy Use</a:t>
            </a:r>
            <a:endParaRPr lang="en-US" sz="3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3443" y="943356"/>
            <a:ext cx="468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Electricity Use</a:t>
            </a:r>
            <a:endParaRPr lang="en-US" sz="3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0" y="47244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75419"/>
            <a:ext cx="8743463" cy="563562"/>
          </a:xfrm>
        </p:spPr>
        <p:txBody>
          <a:bodyPr/>
          <a:lstStyle/>
          <a:p>
            <a:r>
              <a:rPr lang="en-US" dirty="0" smtClean="0"/>
              <a:t>U.S. Energy and Electricity Consumption by Sector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27171"/>
            <a:ext cx="533400" cy="313366"/>
          </a:xfrm>
          <a:prstGeom prst="rect">
            <a:avLst/>
          </a:prstGeom>
        </p:spPr>
        <p:txBody>
          <a:bodyPr/>
          <a:lstStyle/>
          <a:p>
            <a:fld id="{01120DE5-A634-4C13-9D49-4A149D90ADE4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83549" y="943358"/>
            <a:ext cx="5199" cy="378104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0" t="21703"/>
          <a:stretch/>
        </p:blipFill>
        <p:spPr bwMode="auto">
          <a:xfrm>
            <a:off x="4231389" y="1600200"/>
            <a:ext cx="4836411" cy="285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of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insulated and dynamic solar control</a:t>
            </a:r>
          </a:p>
          <a:p>
            <a:pPr lvl="1"/>
            <a:r>
              <a:rPr lang="en-US" dirty="0" smtClean="0"/>
              <a:t>Prototype on permanent display in DOE Forrestal Building Lobby</a:t>
            </a:r>
          </a:p>
          <a:p>
            <a:pPr lvl="1"/>
            <a:r>
              <a:rPr lang="en-US" dirty="0" smtClean="0"/>
              <a:t>Niche products commercialized over five years ago</a:t>
            </a:r>
          </a:p>
          <a:p>
            <a:r>
              <a:rPr lang="en-US" dirty="0"/>
              <a:t>Value to low energy buildings</a:t>
            </a:r>
          </a:p>
          <a:p>
            <a:pPr lvl="1"/>
            <a:r>
              <a:rPr lang="en-US" dirty="0"/>
              <a:t>Improved thermal and visual comfort, reduced noise, smaller HVAC, reduced peak loads</a:t>
            </a:r>
          </a:p>
          <a:p>
            <a:pPr lvl="1"/>
            <a:r>
              <a:rPr lang="en-US" dirty="0"/>
              <a:t>Residential: eliminate branch duct work and allow for more window </a:t>
            </a:r>
            <a:r>
              <a:rPr lang="en-US" dirty="0" smtClean="0"/>
              <a:t>area, may enable easier duct work inside conditioned space </a:t>
            </a:r>
            <a:endParaRPr lang="en-US" dirty="0"/>
          </a:p>
          <a:p>
            <a:pPr lvl="1"/>
            <a:r>
              <a:rPr lang="en-US" dirty="0"/>
              <a:t>Commercial: perimeter zone conditioning eliminated, lower utility rates linked to </a:t>
            </a:r>
            <a:r>
              <a:rPr lang="en-US" dirty="0" smtClean="0"/>
              <a:t>peak demand</a:t>
            </a:r>
            <a:endParaRPr lang="en-US" dirty="0"/>
          </a:p>
          <a:p>
            <a:r>
              <a:rPr lang="en-US" dirty="0" smtClean="0"/>
              <a:t>How to build consumer demand, industry feedback?</a:t>
            </a:r>
          </a:p>
          <a:p>
            <a:pPr lvl="1"/>
            <a:r>
              <a:rPr lang="en-US" dirty="0" smtClean="0"/>
              <a:t>R&amp;D perspectives</a:t>
            </a:r>
          </a:p>
          <a:p>
            <a:pPr lvl="1"/>
            <a:r>
              <a:rPr lang="en-US" dirty="0" smtClean="0"/>
              <a:t>Voluntary programs to grow market demand</a:t>
            </a:r>
          </a:p>
          <a:p>
            <a:pPr lvl="1"/>
            <a:r>
              <a:rPr lang="en-US" dirty="0" smtClean="0"/>
              <a:t>Improve value proposition on conventional window replacements,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0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and Opportunities for Windows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81000" y="914400"/>
            <a:ext cx="8382000" cy="5257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Window replacement not usually cost effective based on energy benefits unless replacing window anyway</a:t>
            </a:r>
          </a:p>
          <a:p>
            <a:pPr lvl="1"/>
            <a:r>
              <a:rPr lang="en-US" dirty="0" smtClean="0"/>
              <a:t>reduce installed cost (new and retrofit)</a:t>
            </a:r>
          </a:p>
          <a:p>
            <a:r>
              <a:rPr lang="en-US" dirty="0" smtClean="0"/>
              <a:t>Ensuring quality, consistent installation, and transparency on what customers buy </a:t>
            </a:r>
          </a:p>
          <a:p>
            <a:pPr lvl="1"/>
            <a:r>
              <a:rPr lang="en-US" dirty="0" smtClean="0"/>
              <a:t>replacement window vs new window</a:t>
            </a:r>
          </a:p>
          <a:p>
            <a:r>
              <a:rPr lang="en-US" dirty="0" smtClean="0"/>
              <a:t>Integrated wall/window upgrade as a system should reduce cost and add “market value” to homes</a:t>
            </a:r>
          </a:p>
          <a:p>
            <a:pPr lvl="1"/>
            <a:r>
              <a:rPr lang="en-US" dirty="0" smtClean="0"/>
              <a:t>Is it possible to get early window replacement based on home value improvements?</a:t>
            </a:r>
          </a:p>
          <a:p>
            <a:r>
              <a:rPr lang="en-US" dirty="0" smtClean="0"/>
              <a:t>Value proposition to consumers can be increased by reducing cost and fully assessing benefits </a:t>
            </a:r>
          </a:p>
          <a:p>
            <a:pPr lvl="1"/>
            <a:r>
              <a:rPr lang="en-US" dirty="0" smtClean="0"/>
              <a:t>all energy impacts: infiltration, comfort, thermostat settings; and non-energy benefits: reduced noise, aesthetics, resale and market value,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Replacement Priorities and Retrofit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06" y="762000"/>
            <a:ext cx="8476632" cy="5660065"/>
          </a:xfrm>
        </p:spPr>
        <p:txBody>
          <a:bodyPr>
            <a:normAutofit/>
          </a:bodyPr>
          <a:lstStyle/>
          <a:p>
            <a:r>
              <a:rPr lang="en-US" dirty="0" smtClean="0"/>
              <a:t>First choice is to install a R5 window when possible, especially in Zero Energy Ready Homes</a:t>
            </a:r>
          </a:p>
          <a:p>
            <a:r>
              <a:rPr lang="en-US" dirty="0" smtClean="0"/>
              <a:t>Second choice, install ENERGY STAR windows properly with low interface infiltration; permanent solution that will not be removed during housing turnover</a:t>
            </a:r>
          </a:p>
          <a:p>
            <a:r>
              <a:rPr lang="en-US" dirty="0" smtClean="0"/>
              <a:t>Retrofit option to reduce thermal loads: low-e storm windows and cellular shades are probably best performance, but ratings will drive innovation</a:t>
            </a:r>
          </a:p>
          <a:p>
            <a:r>
              <a:rPr lang="en-US" dirty="0" smtClean="0"/>
              <a:t>Retrofit option to reduce solar loads: exterior shading probably best performance, has been demonstrated to eliminate cooling equipment in moderate climates such as EU, window film proven retrofit option</a:t>
            </a:r>
          </a:p>
          <a:p>
            <a:r>
              <a:rPr lang="en-US" dirty="0" smtClean="0"/>
              <a:t>Dynamic shading is a key gateway to fully dynamic windows offering higher passive heating benefits and reduced solar gain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Energy Renovation (DER)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Buildings Performance Network defined (DER) as 30% to 50% savings of all building loads in US and 75% of HVAC and water heating loads or more in the EU</a:t>
            </a:r>
          </a:p>
          <a:p>
            <a:r>
              <a:rPr lang="en-US" dirty="0" smtClean="0"/>
              <a:t>Core DOE MYP residential goal is to reduce HVAC and water heating loads by 50%</a:t>
            </a:r>
          </a:p>
          <a:p>
            <a:r>
              <a:rPr lang="en-US" dirty="0" smtClean="0"/>
              <a:t>Proposed approach based on key modules</a:t>
            </a:r>
          </a:p>
          <a:p>
            <a:pPr lvl="1"/>
            <a:r>
              <a:rPr lang="en-US" dirty="0" smtClean="0"/>
              <a:t>Module 1 – Integrated wall/window upgrade with air sealing, pursue 700K home siding upgrades per year; market based on home value and use EE financing</a:t>
            </a:r>
          </a:p>
          <a:p>
            <a:pPr lvl="1"/>
            <a:r>
              <a:rPr lang="en-US" dirty="0" smtClean="0"/>
              <a:t>Module 2 – Comprehensive attic upgrade including air sealing, duct sealing, insulation and ventilation; based on EE cost effectiveness, pursue existing attic insulation jobs and market upsell when re-roofing</a:t>
            </a:r>
          </a:p>
          <a:p>
            <a:pPr lvl="1"/>
            <a:r>
              <a:rPr lang="en-US" dirty="0" smtClean="0"/>
              <a:t>Module 3 – Smart HVAC, smaller capacity and higher performance when modules 1 &amp; 2 completed first, complete basement/rim joist insulation and consider water heating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2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Participate in roadmap and planning events</a:t>
            </a:r>
          </a:p>
          <a:p>
            <a:r>
              <a:rPr lang="en-US" dirty="0" smtClean="0"/>
              <a:t>Contribute to discussion and priority setting</a:t>
            </a:r>
          </a:p>
          <a:p>
            <a:r>
              <a:rPr lang="en-US" dirty="0" smtClean="0"/>
              <a:t>Lead pre-competitive market impact and assessment analysis to grow window replacement and value added product adoption markets</a:t>
            </a:r>
          </a:p>
          <a:p>
            <a:r>
              <a:rPr lang="en-US" dirty="0" smtClean="0"/>
              <a:t>Feedback on DOE activities and portfolio?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</p:spPr>
        <p:txBody>
          <a:bodyPr/>
          <a:lstStyle/>
          <a:p>
            <a:r>
              <a:rPr lang="en-US" sz="2400" dirty="0" smtClean="0"/>
              <a:t>FY 17 BENEFIT Innovative and Scale Up </a:t>
            </a:r>
            <a:r>
              <a:rPr lang="en-US" sz="2400" dirty="0"/>
              <a:t>T</a:t>
            </a:r>
            <a:r>
              <a:rPr lang="en-US" sz="2400" dirty="0" smtClean="0"/>
              <a:t>opics (Competitive FOA)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5562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smtClean="0"/>
              <a:t>eere-exchange.energy.gov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1795" t="17332" r="9744" b="18586"/>
          <a:stretch/>
        </p:blipFill>
        <p:spPr bwMode="auto">
          <a:xfrm>
            <a:off x="304800" y="734875"/>
            <a:ext cx="8305800" cy="4834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61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914400"/>
          </a:xfrm>
        </p:spPr>
        <p:txBody>
          <a:bodyPr/>
          <a:lstStyle/>
          <a:p>
            <a:r>
              <a:rPr lang="en-US" sz="1800" dirty="0" smtClean="0"/>
              <a:t>Contact Information – Residential and Emerging Technologies Teams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P Marc LaFrance, CEM</a:t>
            </a:r>
            <a:br>
              <a:rPr lang="en-US" sz="1600" dirty="0" smtClean="0"/>
            </a:br>
            <a:r>
              <a:rPr lang="en-US" sz="1600" dirty="0" smtClean="0"/>
              <a:t>Advanced Technology and Energy Policy Manager</a:t>
            </a:r>
            <a:br>
              <a:rPr lang="en-US" sz="1600" dirty="0" smtClean="0"/>
            </a:br>
            <a:r>
              <a:rPr lang="en-US" sz="1600" dirty="0" smtClean="0"/>
              <a:t>US Department of Energy</a:t>
            </a:r>
            <a:br>
              <a:rPr lang="en-US" sz="1600" dirty="0" smtClean="0"/>
            </a:br>
            <a:r>
              <a:rPr lang="en-US" sz="1600" dirty="0" smtClean="0"/>
              <a:t>1000 Independence Ave, SW</a:t>
            </a:r>
            <a:br>
              <a:rPr lang="en-US" sz="1600" dirty="0" smtClean="0"/>
            </a:br>
            <a:r>
              <a:rPr lang="en-US" sz="1600" dirty="0" smtClean="0"/>
              <a:t>Washington, DC 20585-0121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marc.lafrance@ee.doe.gov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202-586-4972</a:t>
            </a:r>
            <a:br>
              <a:rPr lang="en-US" sz="1600" dirty="0" smtClean="0"/>
            </a:br>
            <a:r>
              <a:rPr lang="en-US" sz="1600" dirty="0" smtClean="0"/>
              <a:t>Cell 240-474-2177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BTO’s Integrated Approach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88945" y="1663547"/>
            <a:ext cx="3393195" cy="259998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2314" y="955750"/>
            <a:ext cx="3675253" cy="239705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Research &amp; Development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600" baseline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Develop technology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 roadmaps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600" baseline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Prioritize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 opportunities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600" baseline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Solici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t and select innovative technology solutions</a:t>
            </a:r>
            <a:endParaRPr lang="en-US" sz="1600" baseline="0" dirty="0" smtClean="0">
              <a:solidFill>
                <a:srgbClr val="000000"/>
              </a:solidFill>
              <a:latin typeface="Calibri" pitchFamily="34" charset="0"/>
              <a:cs typeface="Arial Narrow"/>
            </a:endParaRPr>
          </a:p>
          <a:p>
            <a:pPr marL="34766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Collaborate with researchers</a:t>
            </a:r>
          </a:p>
          <a:p>
            <a:pPr marL="34766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Solve technical barriers a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nd test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 innovations to prove effectiveness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7663" algn="l"/>
              </a:tabLst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Measure and validate energy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 savings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 Narrow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022" y="800348"/>
            <a:ext cx="632263" cy="5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269176" y="4067661"/>
            <a:ext cx="4570024" cy="214884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Codes and Standards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Establish minimum energy use in a transparent public process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Protect consumer interests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Reduce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 market confusion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1600" baseline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Enhance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 industry competitiveness &amp; profitability 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55563" algn="l"/>
              </a:tabLst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Expand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 Narrow"/>
              </a:rPr>
              <a:t> portfolio of EE appliances &amp; equipment 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noProof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Raise the efficiency bar</a:t>
            </a:r>
            <a:endParaRPr kumimoji="0" lang="en-US" sz="160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2313" y="3394150"/>
            <a:ext cx="3675255" cy="315805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Market Stimulation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Identify barriers to speed and scale adoption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Collaborate with industry partners to improve market adoption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noProof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Increase usage of products </a:t>
            </a:r>
            <a:r>
              <a:rPr lang="en-US" sz="1600" noProof="0" dirty="0">
                <a:solidFill>
                  <a:srgbClr val="000000"/>
                </a:solidFill>
                <a:latin typeface="Calibri" pitchFamily="34" charset="0"/>
                <a:cs typeface="Arial Narrow"/>
              </a:rPr>
              <a:t>&amp;</a:t>
            </a:r>
            <a:r>
              <a:rPr lang="en-US" sz="1600" noProof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 services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Work through policy, adoption, and financial barriers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Communicat</a:t>
            </a:r>
            <a:r>
              <a:rPr lang="en-US" sz="1600" noProof="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e the importance and value of energy efficiency</a:t>
            </a:r>
          </a:p>
          <a:p>
            <a:pPr marL="3476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 Narrow"/>
              </a:rPr>
              <a:t>Provide technical assistance and training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4"/>
          <a:stretch>
            <a:fillRect/>
          </a:stretch>
        </p:blipFill>
        <p:spPr bwMode="auto">
          <a:xfrm>
            <a:off x="3552022" y="6250363"/>
            <a:ext cx="638978" cy="5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6" t="10447" r="10068"/>
          <a:stretch>
            <a:fillRect/>
          </a:stretch>
        </p:blipFill>
        <p:spPr bwMode="auto">
          <a:xfrm>
            <a:off x="8559347" y="5932965"/>
            <a:ext cx="550985" cy="5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416480" y="783266"/>
            <a:ext cx="4340660" cy="3166222"/>
            <a:chOff x="4114800" y="861052"/>
            <a:chExt cx="4642339" cy="3402327"/>
          </a:xfrm>
        </p:grpSpPr>
        <p:pic>
          <p:nvPicPr>
            <p:cNvPr id="11" name="Picture 10" descr="Ecosystem grapic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73" t="26340" r="24872" b="29060"/>
            <a:stretch>
              <a:fillRect/>
            </a:stretch>
          </p:blipFill>
          <p:spPr>
            <a:xfrm>
              <a:off x="4114800" y="861052"/>
              <a:ext cx="4642339" cy="340232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909484" y="2472678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ctr" anchorCtr="0">
              <a:normAutofit fontScale="77500" lnSpcReduction="20000"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2323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BTO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9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1883"/>
            <a:ext cx="8915400" cy="492443"/>
          </a:xfrm>
        </p:spPr>
        <p:txBody>
          <a:bodyPr/>
          <a:lstStyle/>
          <a:p>
            <a:r>
              <a:rPr lang="en-US" sz="3200" dirty="0" smtClean="0">
                <a:solidFill>
                  <a:srgbClr val="282B2E"/>
                </a:solidFill>
                <a:latin typeface="+mn-lt"/>
              </a:rPr>
              <a:t>BTO Releases 2016-2020 Multi-Year Program Plan</a:t>
            </a:r>
            <a:endParaRPr lang="en-US" sz="3200" dirty="0">
              <a:solidFill>
                <a:srgbClr val="282B2E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988" y="6434631"/>
            <a:ext cx="6489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</a:t>
            </a:r>
            <a:r>
              <a:rPr lang="en-US" sz="1400" dirty="0"/>
              <a:t>://energy.gov/eere/buildings/downloads/multi-year-program-plan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3830" y="785881"/>
            <a:ext cx="4141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BTO 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2030 goal: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Reduce average energy use per square foot of U.S. buildings by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30%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below 2010 levels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Long-term goal: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reduce average EUI of U.S. buildings by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50%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600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2" y="1056559"/>
            <a:ext cx="3965667" cy="5191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3829" y="4237351"/>
            <a:ext cx="414118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National Goals: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2030, double energy productivity relative to 2010</a:t>
            </a:r>
            <a:br>
              <a:rPr lang="en-US" dirty="0">
                <a:solidFill>
                  <a:prstClr val="black"/>
                </a:solidFill>
              </a:rPr>
            </a:br>
            <a:endParaRPr lang="en-US" sz="11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Reduce greenhouse gas emissions 26%–28% below 2005 levels by 2025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3581400"/>
            <a:ext cx="0" cy="5797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 Building Envelope Technology Roadmap - 2013</a:t>
            </a:r>
            <a:endParaRPr lang="en-US" dirty="0"/>
          </a:p>
        </p:txBody>
      </p:sp>
      <p:pic>
        <p:nvPicPr>
          <p:cNvPr id="3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3" b="50151"/>
          <a:stretch/>
        </p:blipFill>
        <p:spPr bwMode="auto">
          <a:xfrm>
            <a:off x="1066800" y="914400"/>
            <a:ext cx="3962400" cy="556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4196072"/>
            <a:ext cx="4038600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 IEA: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Envelope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Roadmap 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http://www.iea.org/publications/freepublications/publication/TechnologyRoadmapEnergyEfficientBuildingEnvelopes.pdf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Opportunity for Insulation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" y="685800"/>
            <a:ext cx="9095193" cy="56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Old Inefficient Windows in Service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" y="767695"/>
            <a:ext cx="9095193" cy="53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High Priority Items – US Perspectives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6782785" cy="61698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86600" y="720090"/>
            <a:ext cx="838200" cy="5909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Performance Objectives - Envelope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913781"/>
            <a:ext cx="8993571" cy="50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ERE Black Master">
  <a:themeElements>
    <a:clrScheme name="Custom 1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ERE 2012-2">
    <a:dk1>
      <a:srgbClr val="50565C"/>
    </a:dk1>
    <a:lt1>
      <a:sysClr val="window" lastClr="FFFFFF"/>
    </a:lt1>
    <a:dk2>
      <a:srgbClr val="6A737B"/>
    </a:dk2>
    <a:lt2>
      <a:srgbClr val="EEECE1"/>
    </a:lt2>
    <a:accent1>
      <a:srgbClr val="7AC143"/>
    </a:accent1>
    <a:accent2>
      <a:srgbClr val="FFD200"/>
    </a:accent2>
    <a:accent3>
      <a:srgbClr val="00A4E4"/>
    </a:accent3>
    <a:accent4>
      <a:srgbClr val="00425D"/>
    </a:accent4>
    <a:accent5>
      <a:srgbClr val="00853F"/>
    </a:accent5>
    <a:accent6>
      <a:srgbClr val="F58025"/>
    </a:accent6>
    <a:hlink>
      <a:srgbClr val="006892"/>
    </a:hlink>
    <a:folHlink>
      <a:srgbClr val="6A737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1657</Words>
  <Application>Microsoft Office PowerPoint</Application>
  <PresentationFormat>On-screen Show (4:3)</PresentationFormat>
  <Paragraphs>217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Calibri</vt:lpstr>
      <vt:lpstr>Symbol</vt:lpstr>
      <vt:lpstr>Times New Roman</vt:lpstr>
      <vt:lpstr>4_EERE Black Master</vt:lpstr>
      <vt:lpstr>PowerPoint Presentation</vt:lpstr>
      <vt:lpstr>U.S. Energy and Electricity Consumption by Sector</vt:lpstr>
      <vt:lpstr>BTO’s Integrated Approach</vt:lpstr>
      <vt:lpstr>BTO Releases 2016-2020 Multi-Year Program Plan</vt:lpstr>
      <vt:lpstr>IEA Building Envelope Technology Roadmap - 2013</vt:lpstr>
      <vt:lpstr>Large Opportunity for Insulation</vt:lpstr>
      <vt:lpstr>Many Old Inefficient Windows in Service</vt:lpstr>
      <vt:lpstr>Assessment of High Priority Items – US Perspectives</vt:lpstr>
      <vt:lpstr>Cost and Performance Objectives - Envelope</vt:lpstr>
      <vt:lpstr>Cost and Performance Objectives - Windows</vt:lpstr>
      <vt:lpstr>US DOE Envelope and Window Roadmap - 2014</vt:lpstr>
      <vt:lpstr>Envelope and Window Roadmap – 2014 (envelope priorities)</vt:lpstr>
      <vt:lpstr>Envelope and Window Roadmap – 2014 (window priorities)</vt:lpstr>
      <vt:lpstr>2010 – Energy Consumption by Envelope Area</vt:lpstr>
      <vt:lpstr>Savings Potential to 2030 – Staged by Cost Effectiveness</vt:lpstr>
      <vt:lpstr>Envelope Highest Priority Action Plan – DOE Roadmap</vt:lpstr>
      <vt:lpstr>Window Highest Priority Action Plan – DOE Roadmap</vt:lpstr>
      <vt:lpstr>Current Window Activities and Perspectives </vt:lpstr>
      <vt:lpstr>Current windows activity</vt:lpstr>
      <vt:lpstr>Next Generation of Windows</vt:lpstr>
      <vt:lpstr>Key Challenges and Opportunities for Windows </vt:lpstr>
      <vt:lpstr>Window Replacement Priorities and Retrofit Options</vt:lpstr>
      <vt:lpstr>Deep Energy Renovation (DER)</vt:lpstr>
      <vt:lpstr>Working with DOE</vt:lpstr>
      <vt:lpstr>FY 17 BENEFIT Innovative and Scale Up Topics (Competitive FOA)</vt:lpstr>
      <vt:lpstr>Contact Information – Residential and Emerging Technologies Teams  P Marc LaFrance, CEM Advanced Technology and Energy Policy Manager US Department of Energy 1000 Independence Ave, SW Washington, DC 20585-0121 marc.lafrance@ee.doe.gov 202-586-4972 Cell 240-474-2177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Overview</dc:title>
  <dc:creator>Matthew Scallet</dc:creator>
  <cp:lastModifiedBy>Lafrance, Marc</cp:lastModifiedBy>
  <cp:revision>540</cp:revision>
  <cp:lastPrinted>2016-03-29T13:19:36Z</cp:lastPrinted>
  <dcterms:created xsi:type="dcterms:W3CDTF">2015-03-03T19:29:02Z</dcterms:created>
  <dcterms:modified xsi:type="dcterms:W3CDTF">2016-12-08T16:02:34Z</dcterms:modified>
</cp:coreProperties>
</file>