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4"/>
  </p:notesMasterIdLst>
  <p:sldIdLst>
    <p:sldId id="342" r:id="rId2"/>
    <p:sldId id="324" r:id="rId3"/>
    <p:sldId id="341" r:id="rId4"/>
    <p:sldId id="359" r:id="rId5"/>
    <p:sldId id="365" r:id="rId6"/>
    <p:sldId id="366" r:id="rId7"/>
    <p:sldId id="369" r:id="rId8"/>
    <p:sldId id="349" r:id="rId9"/>
    <p:sldId id="309" r:id="rId10"/>
    <p:sldId id="303" r:id="rId11"/>
    <p:sldId id="362" r:id="rId12"/>
    <p:sldId id="370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86647" autoAdjust="0"/>
  </p:normalViewPr>
  <p:slideViewPr>
    <p:cSldViewPr snapToGrid="0">
      <p:cViewPr>
        <p:scale>
          <a:sx n="87" d="100"/>
          <a:sy n="87" d="100"/>
        </p:scale>
        <p:origin x="2336" y="480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69CCE0-184C-4685-8528-10CBA3EC768B}" type="datetimeFigureOut">
              <a:rPr lang="en-US"/>
              <a:pPr>
                <a:defRPr/>
              </a:pPr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75D11-0079-4D42-8AE6-22398F6E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A15FB-5ACC-4C19-BAD8-AD2ACC97AA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0000"/>
                </a:solidFill>
              </a:rPr>
              <a:t>2020 ET Goals: </a:t>
            </a:r>
            <a:r>
              <a:rPr lang="en-US" dirty="0" smtClean="0">
                <a:solidFill>
                  <a:srgbClr val="000000"/>
                </a:solidFill>
              </a:rPr>
              <a:t>60% lower EUI for heating and cooling buildings than the 2010 energy-efficient baseline.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latin typeface="+mn-lt"/>
              </a:rPr>
              <a:t>Next-generation building envelope technologies have substantial potential to reduce energy consumption in buildings.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latin typeface="+mn-lt"/>
              </a:rPr>
              <a:t>Envelope elements last a very long time and are thus not often replaced (as compared to lighting, HVAC, and appliances).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latin typeface="+mn-lt"/>
              </a:rPr>
              <a:t>To make significant progress toward the Program goal, any next-generation technologies must be developed with a specific emphasis on achieving a market-acceptable installed cost to facilitate wide-scale adoption.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 smtClean="0">
                <a:latin typeface="+mn-lt"/>
              </a:rPr>
              <a:t>Air barriers regulate across the building’s thermal barrier thus complement</a:t>
            </a:r>
            <a:r>
              <a:rPr lang="en-US" sz="1200" baseline="0" dirty="0" smtClean="0">
                <a:latin typeface="+mn-lt"/>
              </a:rPr>
              <a:t> insulation.</a:t>
            </a:r>
            <a:endParaRPr lang="en-US" sz="1200" dirty="0" smtClean="0">
              <a:latin typeface="+mn-lt"/>
            </a:endParaRPr>
          </a:p>
          <a:p>
            <a:pPr marL="457200" indent="-457200">
              <a:buFont typeface="Arial" charset="0"/>
              <a:buChar char="•"/>
            </a:pPr>
            <a:endParaRPr lang="en-US" sz="9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Must maintain or improve building indoor air quality, acoustics, and enclosure durability, protect against moisture and fire, meet structural requirements, and minimizes occupant disturbance.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8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5531"/>
            <a:ext cx="3886200" cy="569597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3488"/>
            <a:ext cx="88360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4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T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496" y="6453547"/>
            <a:ext cx="1066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48367B6-A0F1-485F-928A-F8387AE218C3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rgbClr val="006633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6403975"/>
            <a:ext cx="2157676" cy="316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b="1" i="0" kern="1200">
          <a:solidFill>
            <a:schemeClr val="tx1">
              <a:lumMod val="50000"/>
            </a:schemeClr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ven.Mumme@ee.doe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-152400"/>
            <a:ext cx="8839200" cy="1143000"/>
          </a:xfrm>
        </p:spPr>
        <p:txBody>
          <a:bodyPr/>
          <a:lstStyle/>
          <a:p>
            <a:pPr algn="l">
              <a:defRPr/>
            </a:pPr>
            <a:endParaRPr lang="en-US" sz="800" dirty="0"/>
          </a:p>
          <a:p>
            <a:pPr algn="l">
              <a:defRPr/>
            </a:pPr>
            <a:r>
              <a:rPr lang="en-US" dirty="0" smtClean="0"/>
              <a:t>Building Envelope Subprogram</a:t>
            </a:r>
          </a:p>
          <a:p>
            <a:pPr algn="l">
              <a:defRPr/>
            </a:pPr>
            <a:r>
              <a:rPr lang="en-US" sz="2800" dirty="0"/>
              <a:t>Buildings </a:t>
            </a:r>
            <a:r>
              <a:rPr lang="en-US" sz="2800" dirty="0" smtClean="0"/>
              <a:t>XIII Conference, DOE Workshop, December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338" y="2065338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10"/>
          </p:nvPr>
        </p:nvSpPr>
        <p:spPr>
          <a:xfrm>
            <a:off x="4038600" y="5867400"/>
            <a:ext cx="4953000" cy="914400"/>
          </a:xfrm>
        </p:spPr>
        <p:txBody>
          <a:bodyPr/>
          <a:lstStyle/>
          <a:p>
            <a:r>
              <a:rPr lang="en-US" dirty="0" smtClean="0"/>
              <a:t>Sven Mumme</a:t>
            </a:r>
          </a:p>
          <a:p>
            <a:r>
              <a:rPr lang="en-US" b="0" dirty="0" smtClean="0"/>
              <a:t>Technology Manager, Emerging Technologies Building Technologies Office</a:t>
            </a:r>
          </a:p>
        </p:txBody>
      </p:sp>
    </p:spTree>
    <p:extLst>
      <p:ext uri="{BB962C8B-B14F-4D97-AF65-F5344CB8AC3E}">
        <p14:creationId xmlns:p14="http://schemas.microsoft.com/office/powerpoint/2010/main" val="17921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opportunities for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Q</a:t>
            </a:r>
            <a:r>
              <a:rPr lang="en-US" sz="2800" dirty="0" smtClean="0">
                <a:solidFill>
                  <a:srgbClr val="000000"/>
                </a:solidFill>
              </a:rPr>
              <a:t>uick </a:t>
            </a:r>
            <a:r>
              <a:rPr lang="en-US" sz="2800" dirty="0">
                <a:solidFill>
                  <a:srgbClr val="000000"/>
                </a:solidFill>
              </a:rPr>
              <a:t>and easy building envelope retrofit </a:t>
            </a:r>
            <a:r>
              <a:rPr lang="en-US" sz="2800" dirty="0" smtClean="0">
                <a:solidFill>
                  <a:srgbClr val="000000"/>
                </a:solidFill>
              </a:rPr>
              <a:t>solutions that </a:t>
            </a:r>
            <a:r>
              <a:rPr lang="en-US" sz="2800" dirty="0">
                <a:solidFill>
                  <a:srgbClr val="000000"/>
                </a:solidFill>
              </a:rPr>
              <a:t>reduce </a:t>
            </a:r>
            <a:r>
              <a:rPr lang="en-US" sz="2800" dirty="0" smtClean="0">
                <a:solidFill>
                  <a:srgbClr val="000000"/>
                </a:solidFill>
              </a:rPr>
              <a:t>cost and complexity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High-quality standardized construction </a:t>
            </a:r>
            <a:r>
              <a:rPr lang="en-US" sz="2400" dirty="0" smtClean="0">
                <a:solidFill>
                  <a:srgbClr val="000000"/>
                </a:solidFill>
              </a:rPr>
              <a:t>subcomponents /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ustomizable retrofit solutions (e.g., plug-and-play panels)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Non-intrusive </a:t>
            </a:r>
            <a:r>
              <a:rPr lang="en-US" sz="2400" dirty="0">
                <a:solidFill>
                  <a:srgbClr val="000000"/>
                </a:solidFill>
              </a:rPr>
              <a:t>and non-destructive </a:t>
            </a:r>
            <a:r>
              <a:rPr lang="en-US" sz="2400" dirty="0" smtClean="0">
                <a:solidFill>
                  <a:srgbClr val="000000"/>
                </a:solidFill>
              </a:rPr>
              <a:t>installation approaches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Materials </a:t>
            </a:r>
            <a:r>
              <a:rPr lang="en-US" sz="2400" dirty="0">
                <a:solidFill>
                  <a:srgbClr val="000000"/>
                </a:solidFill>
              </a:rPr>
              <a:t>and products with a high tolerance for error in </a:t>
            </a:r>
            <a:r>
              <a:rPr lang="en-US" sz="2400" dirty="0" smtClean="0">
                <a:solidFill>
                  <a:srgbClr val="000000"/>
                </a:solidFill>
              </a:rPr>
              <a:t>installation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“Seamless” interfaces/transitions between functional areas (e.g., roof-walls, walls-windows)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Eliminate </a:t>
            </a:r>
            <a:r>
              <a:rPr lang="en-US" sz="2400" dirty="0">
                <a:solidFill>
                  <a:srgbClr val="000000"/>
                </a:solidFill>
              </a:rPr>
              <a:t>thermal bridges in the envelope </a:t>
            </a:r>
            <a:r>
              <a:rPr lang="en-US" sz="2400" dirty="0" smtClean="0">
                <a:solidFill>
                  <a:srgbClr val="000000"/>
                </a:solidFill>
              </a:rPr>
              <a:t>system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E.g., new </a:t>
            </a:r>
            <a:r>
              <a:rPr lang="en-US" sz="2400" dirty="0">
                <a:solidFill>
                  <a:srgbClr val="000000"/>
                </a:solidFill>
              </a:rPr>
              <a:t>envelope materials that can function for both walls and roofs to </a:t>
            </a:r>
            <a:r>
              <a:rPr lang="en-US" sz="2400" dirty="0" smtClean="0">
                <a:solidFill>
                  <a:srgbClr val="000000"/>
                </a:solidFill>
              </a:rPr>
              <a:t>produce affordable </a:t>
            </a:r>
            <a:r>
              <a:rPr lang="en-US" sz="2400" dirty="0">
                <a:solidFill>
                  <a:srgbClr val="000000"/>
                </a:solidFill>
              </a:rPr>
              <a:t>air seals between the roof and the walls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1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opportunities for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Credible quantification of the benefits of high-performance envelope technologies for buyers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Determination of performance metrics </a:t>
            </a:r>
            <a:r>
              <a:rPr lang="en-US" sz="2800" dirty="0">
                <a:solidFill>
                  <a:srgbClr val="000000"/>
                </a:solidFill>
              </a:rPr>
              <a:t>or </a:t>
            </a:r>
            <a:r>
              <a:rPr lang="en-US" sz="2800" dirty="0" smtClean="0">
                <a:solidFill>
                  <a:srgbClr val="000000"/>
                </a:solidFill>
              </a:rPr>
              <a:t>measurement techniques </a:t>
            </a:r>
            <a:r>
              <a:rPr lang="en-US" sz="2800" dirty="0">
                <a:solidFill>
                  <a:srgbClr val="000000"/>
                </a:solidFill>
              </a:rPr>
              <a:t>for </a:t>
            </a:r>
            <a:r>
              <a:rPr lang="en-US" sz="2800" dirty="0" smtClean="0">
                <a:solidFill>
                  <a:srgbClr val="000000"/>
                </a:solidFill>
              </a:rPr>
              <a:t>building envelope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Measurement techniques </a:t>
            </a:r>
            <a:r>
              <a:rPr lang="en-US" sz="2400" dirty="0">
                <a:solidFill>
                  <a:srgbClr val="000000"/>
                </a:solidFill>
              </a:rPr>
              <a:t>and metrics related to durability, comfort, and </a:t>
            </a:r>
            <a:r>
              <a:rPr lang="en-US" sz="2400" dirty="0" smtClean="0">
                <a:solidFill>
                  <a:srgbClr val="000000"/>
                </a:solidFill>
              </a:rPr>
              <a:t>infiltration/exfiltration for commercial buildings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Low- </a:t>
            </a:r>
            <a:r>
              <a:rPr lang="en-US" sz="2400" dirty="0">
                <a:solidFill>
                  <a:srgbClr val="000000"/>
                </a:solidFill>
              </a:rPr>
              <a:t>or no-cost uncontrolled heat and mass-flow </a:t>
            </a:r>
            <a:r>
              <a:rPr lang="en-US" sz="2400" dirty="0" smtClean="0">
                <a:solidFill>
                  <a:srgbClr val="000000"/>
                </a:solidFill>
              </a:rPr>
              <a:t>diagnostics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Questions?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Contact Info</a:t>
            </a:r>
            <a:endParaRPr lang="en-US" sz="28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Sven </a:t>
            </a:r>
            <a:r>
              <a:rPr lang="en-US" sz="2800" dirty="0" smtClean="0">
                <a:solidFill>
                  <a:srgbClr val="000000"/>
                </a:solidFill>
              </a:rPr>
              <a:t>Mumme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Building Envelope Technology Manager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Building Technologies Office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U.S. Department of Energy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hlinkClick r:id="rId3"/>
              </a:rPr>
              <a:t>Sven.Mumme@ee.doe.gov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499" y="4037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95000"/>
            <a:ext cx="8229600" cy="914400"/>
          </a:xfrm>
          <a:prstGeom prst="rect">
            <a:avLst/>
          </a:prstGeom>
        </p:spPr>
        <p:txBody>
          <a:bodyPr vert="horz" lIns="91440" tIns="182880" rIns="91440" bIns="45720" rtlCol="0" anchor="t">
            <a:noAutofit/>
          </a:bodyPr>
          <a:lstStyle>
            <a:lvl1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/>
              <a:t>2014 </a:t>
            </a:r>
            <a:r>
              <a:rPr lang="en-US" dirty="0" smtClean="0"/>
              <a:t>Building </a:t>
            </a:r>
            <a:r>
              <a:rPr lang="en-US" dirty="0"/>
              <a:t>Energy </a:t>
            </a:r>
            <a:r>
              <a:rPr lang="en-US" dirty="0" smtClean="0"/>
              <a:t>Use – U.S.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1009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+mn-lt"/>
                <a:cs typeface="Arial Narrow"/>
              </a:rPr>
              <a:t>~</a:t>
            </a:r>
            <a:r>
              <a:rPr lang="en-US" sz="4000" dirty="0" smtClean="0">
                <a:solidFill>
                  <a:srgbClr val="000000"/>
                </a:solidFill>
                <a:latin typeface="+mn-lt"/>
                <a:cs typeface="Arial Narrow"/>
              </a:rPr>
              <a:t>76</a:t>
            </a:r>
            <a:r>
              <a:rPr lang="en-US" sz="4000" dirty="0">
                <a:solidFill>
                  <a:srgbClr val="000000"/>
                </a:solidFill>
                <a:latin typeface="+mn-lt"/>
                <a:cs typeface="Arial Narrow"/>
              </a:rPr>
              <a:t>% of </a:t>
            </a:r>
            <a:r>
              <a:rPr lang="en-US" sz="4000" dirty="0" smtClean="0">
                <a:solidFill>
                  <a:srgbClr val="000000"/>
                </a:solidFill>
                <a:latin typeface="+mn-lt"/>
                <a:cs typeface="Arial Narrow"/>
              </a:rPr>
              <a:t>all electricity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+mn-lt"/>
                <a:cs typeface="Arial Narrow"/>
              </a:rPr>
              <a:t>~40</a:t>
            </a:r>
            <a:r>
              <a:rPr lang="en-US" sz="4000" dirty="0">
                <a:solidFill>
                  <a:srgbClr val="000000"/>
                </a:solidFill>
                <a:latin typeface="+mn-lt"/>
                <a:cs typeface="Arial Narrow"/>
              </a:rPr>
              <a:t>% of all primary </a:t>
            </a:r>
            <a:r>
              <a:rPr lang="en-US" sz="4000" dirty="0" smtClean="0">
                <a:solidFill>
                  <a:srgbClr val="000000"/>
                </a:solidFill>
                <a:latin typeface="+mn-lt"/>
                <a:cs typeface="Arial Narrow"/>
              </a:rPr>
              <a:t>energy </a:t>
            </a:r>
            <a:endParaRPr lang="en-US" sz="4000" dirty="0">
              <a:solidFill>
                <a:srgbClr val="000000"/>
              </a:solidFill>
              <a:latin typeface="+mn-lt"/>
              <a:cs typeface="Arial Narrow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latin typeface="+mn-lt"/>
              <a:cs typeface="Arial Narrow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+mn-lt"/>
                <a:cs typeface="Arial Narrow"/>
              </a:rPr>
              <a:t>In 2050, 75% of </a:t>
            </a:r>
            <a:r>
              <a:rPr lang="en-US" sz="4000" dirty="0" smtClean="0">
                <a:solidFill>
                  <a:srgbClr val="000000"/>
                </a:solidFill>
                <a:latin typeface="+mn-lt"/>
                <a:cs typeface="Arial Narrow"/>
              </a:rPr>
              <a:t>the existing </a:t>
            </a:r>
            <a:r>
              <a:rPr lang="en-US" sz="4000" dirty="0">
                <a:solidFill>
                  <a:srgbClr val="000000"/>
                </a:solidFill>
                <a:latin typeface="+mn-lt"/>
                <a:cs typeface="Arial Narrow"/>
              </a:rPr>
              <a:t>building stock will still be in service.</a:t>
            </a:r>
          </a:p>
        </p:txBody>
      </p:sp>
    </p:spTree>
    <p:extLst>
      <p:ext uri="{BB962C8B-B14F-4D97-AF65-F5344CB8AC3E}">
        <p14:creationId xmlns:p14="http://schemas.microsoft.com/office/powerpoint/2010/main" val="35830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Energy use associated with the envelope (2010)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6099" y="1383262"/>
            <a:ext cx="4572000" cy="1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Opaque envelope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099" y="5112592"/>
            <a:ext cx="4572000" cy="1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Infiltration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2939" y="1383262"/>
            <a:ext cx="2804932" cy="1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7.3 quads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2939" y="5112592"/>
            <a:ext cx="2804932" cy="1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4000" b="1" dirty="0" smtClean="0">
                <a:solidFill>
                  <a:schemeClr val="tx2"/>
                </a:solidFill>
                <a:latin typeface="+mj-lt"/>
                <a:cs typeface="Arial Narrow"/>
              </a:rPr>
              <a:t>4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quads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099" y="2048042"/>
            <a:ext cx="332193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cs typeface="Arial Narrow"/>
              </a:rPr>
              <a:t>Roofs</a:t>
            </a:r>
          </a:p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cs typeface="Arial Narrow"/>
              </a:rPr>
              <a:t>Walls</a:t>
            </a:r>
          </a:p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cs typeface="Arial Narrow"/>
              </a:rPr>
              <a:t>Foundation</a:t>
            </a:r>
            <a:endParaRPr lang="en-US" sz="2400" b="1" dirty="0">
              <a:solidFill>
                <a:schemeClr val="tx1">
                  <a:lumMod val="50000"/>
                </a:schemeClr>
              </a:solidFill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1905" y="2048042"/>
            <a:ext cx="332193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ea typeface="Arial" charset="0"/>
                <a:cs typeface="Arial" charset="0"/>
              </a:rPr>
              <a:t>2.4 quads</a:t>
            </a:r>
          </a:p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ea typeface="Arial" charset="0"/>
                <a:cs typeface="Arial" charset="0"/>
              </a:rPr>
              <a:t>3.3 quads</a:t>
            </a:r>
          </a:p>
          <a:p>
            <a:pPr algn="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ea typeface="Arial" charset="0"/>
                <a:cs typeface="Arial" charset="0"/>
              </a:rPr>
              <a:t>1.5 quads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099" y="3797530"/>
            <a:ext cx="4572000" cy="1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Windows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2939" y="3797530"/>
            <a:ext cx="2804932" cy="110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4000" b="1" dirty="0" smtClean="0">
                <a:solidFill>
                  <a:schemeClr val="tx2"/>
                </a:solidFill>
                <a:latin typeface="+mj-lt"/>
                <a:cs typeface="Arial Narrow"/>
              </a:rPr>
              <a:t>4.3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quads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0697" y="51914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69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Envelope Program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Goals: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develop and accelerate next-generation technologies &amp; tools that reduce the amount of energy lost through walls, </a:t>
            </a:r>
            <a:r>
              <a:rPr lang="en-US" sz="2000" dirty="0" smtClean="0">
                <a:solidFill>
                  <a:srgbClr val="000000"/>
                </a:solidFill>
              </a:rPr>
              <a:t>roofs, </a:t>
            </a:r>
            <a:r>
              <a:rPr lang="en-US" sz="2000" dirty="0">
                <a:solidFill>
                  <a:srgbClr val="000000"/>
                </a:solidFill>
              </a:rPr>
              <a:t>and foundation; contribute to improved occupant comfort; and have low product and installation cost to enable market </a:t>
            </a:r>
            <a:r>
              <a:rPr lang="en-US" sz="2000" dirty="0" smtClean="0">
                <a:solidFill>
                  <a:srgbClr val="000000"/>
                </a:solidFill>
              </a:rPr>
              <a:t>adoption.</a:t>
            </a: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b="1" dirty="0" smtClean="0"/>
              <a:t>Program </a:t>
            </a:r>
            <a:r>
              <a:rPr lang="en-US" sz="2000" b="1" dirty="0"/>
              <a:t>organized into </a:t>
            </a:r>
            <a:r>
              <a:rPr lang="en-US" sz="2000" b="1" dirty="0" smtClean="0"/>
              <a:t>two main R&amp;D thrusts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ow-cost </a:t>
            </a:r>
            <a:r>
              <a:rPr lang="en-US" sz="2000" dirty="0">
                <a:solidFill>
                  <a:srgbClr val="000000"/>
                </a:solidFill>
              </a:rPr>
              <a:t>materials and manufacturing processes for </a:t>
            </a:r>
            <a:r>
              <a:rPr lang="en-US" sz="2000" b="1" dirty="0">
                <a:solidFill>
                  <a:srgbClr val="000000"/>
                </a:solidFill>
              </a:rPr>
              <a:t>thermal insulation </a:t>
            </a:r>
            <a:r>
              <a:rPr lang="en-US" sz="2000" dirty="0">
                <a:solidFill>
                  <a:srgbClr val="000000"/>
                </a:solidFill>
              </a:rPr>
              <a:t>that can be applied to walls in existing residential and commercial buildings and roofing technologies for commercial buildings.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ew </a:t>
            </a:r>
            <a:r>
              <a:rPr lang="en-US" sz="2000" b="1" dirty="0">
                <a:solidFill>
                  <a:srgbClr val="000000"/>
                </a:solidFill>
              </a:rPr>
              <a:t>air sealing </a:t>
            </a:r>
            <a:r>
              <a:rPr lang="en-US" sz="2000" b="1" dirty="0" smtClean="0">
                <a:solidFill>
                  <a:srgbClr val="000000"/>
                </a:solidFill>
              </a:rPr>
              <a:t>systems and tools </a:t>
            </a:r>
            <a:r>
              <a:rPr lang="en-US" sz="2000" dirty="0">
                <a:solidFill>
                  <a:srgbClr val="000000"/>
                </a:solidFill>
              </a:rPr>
              <a:t>that are capable of preventing uncontrolled heat, moisture, and airflow at </a:t>
            </a:r>
            <a:r>
              <a:rPr lang="en-US" sz="2000" dirty="0" smtClean="0">
                <a:solidFill>
                  <a:srgbClr val="000000"/>
                </a:solidFill>
              </a:rPr>
              <a:t>reduced installation costs.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Existing </a:t>
            </a:r>
            <a:r>
              <a:rPr lang="en-US" sz="2000" dirty="0">
                <a:solidFill>
                  <a:srgbClr val="000000"/>
                </a:solidFill>
              </a:rPr>
              <a:t>buildings market </a:t>
            </a:r>
            <a:r>
              <a:rPr lang="en-US" sz="2000" dirty="0" smtClean="0">
                <a:solidFill>
                  <a:srgbClr val="000000"/>
                </a:solidFill>
              </a:rPr>
              <a:t>is the primary focus because it contains </a:t>
            </a:r>
            <a:r>
              <a:rPr lang="en-US" sz="2000" dirty="0">
                <a:solidFill>
                  <a:srgbClr val="000000"/>
                </a:solidFill>
              </a:rPr>
              <a:t>far more buildings and thus has the largest national energy </a:t>
            </a:r>
            <a:r>
              <a:rPr lang="en-US" sz="2000" dirty="0" smtClean="0">
                <a:solidFill>
                  <a:srgbClr val="000000"/>
                </a:solidFill>
              </a:rPr>
              <a:t>impact.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Insulating Materials R&amp;D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Strategy – develop new insulation materials and manufacturing processes, with a focus on retrofit suitability, that offer improvements in key areas: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Improved </a:t>
            </a:r>
            <a:r>
              <a:rPr lang="en-US" dirty="0">
                <a:solidFill>
                  <a:srgbClr val="000000"/>
                </a:solidFill>
              </a:rPr>
              <a:t>energy </a:t>
            </a:r>
            <a:r>
              <a:rPr lang="en-US" dirty="0" smtClean="0">
                <a:solidFill>
                  <a:srgbClr val="000000"/>
                </a:solidFill>
              </a:rPr>
              <a:t>performance (R-value/inch) with exceptional moisture and mold control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Reduced </a:t>
            </a:r>
            <a:r>
              <a:rPr lang="en-US" dirty="0">
                <a:solidFill>
                  <a:srgbClr val="000000"/>
                </a:solidFill>
              </a:rPr>
              <a:t>installed </a:t>
            </a:r>
            <a:r>
              <a:rPr lang="en-US" dirty="0" smtClean="0">
                <a:solidFill>
                  <a:srgbClr val="000000"/>
                </a:solidFill>
              </a:rPr>
              <a:t>cost and payback period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Improved tolerance for installation error; reduction in installation effort</a:t>
            </a:r>
          </a:p>
        </p:txBody>
      </p:sp>
    </p:spTree>
    <p:extLst>
      <p:ext uri="{BB962C8B-B14F-4D97-AF65-F5344CB8AC3E}">
        <p14:creationId xmlns:p14="http://schemas.microsoft.com/office/powerpoint/2010/main" val="28158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Sealing R&amp;D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437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Strategy – improve air sealing materials and performance verification methods with a focus on existing buildings: 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Develop cost-effective air sealing systems that regulate heat, air, and moisture flows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>
                <a:solidFill>
                  <a:srgbClr val="000000"/>
                </a:solidFill>
              </a:rPr>
              <a:t>the installation costs of high-performance air sealing technologies (new </a:t>
            </a:r>
            <a:r>
              <a:rPr lang="en-US" dirty="0" smtClean="0">
                <a:solidFill>
                  <a:srgbClr val="000000"/>
                </a:solidFill>
              </a:rPr>
              <a:t>&amp; retrofit</a:t>
            </a:r>
            <a:r>
              <a:rPr lang="en-US" dirty="0">
                <a:solidFill>
                  <a:srgbClr val="000000"/>
                </a:solidFill>
              </a:rPr>
              <a:t>)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Develop methods to detect infiltration and credibly estimate </a:t>
            </a:r>
            <a:r>
              <a:rPr lang="en-US" dirty="0">
                <a:solidFill>
                  <a:srgbClr val="000000"/>
                </a:solidFill>
              </a:rPr>
              <a:t>the potential energy savings and other </a:t>
            </a:r>
            <a:r>
              <a:rPr lang="en-US" dirty="0" smtClean="0">
                <a:solidFill>
                  <a:srgbClr val="000000"/>
                </a:solidFill>
              </a:rPr>
              <a:t>metrics (for e.g., durability</a:t>
            </a:r>
            <a:r>
              <a:rPr lang="en-US" dirty="0">
                <a:solidFill>
                  <a:srgbClr val="000000"/>
                </a:solidFill>
              </a:rPr>
              <a:t>, comfort, and </a:t>
            </a:r>
            <a:r>
              <a:rPr lang="en-US" dirty="0" smtClean="0">
                <a:solidFill>
                  <a:srgbClr val="000000"/>
                </a:solidFill>
              </a:rPr>
              <a:t>infiltration/exfiltration) from remediation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Readily communicate </a:t>
            </a:r>
            <a:r>
              <a:rPr lang="en-US" dirty="0">
                <a:solidFill>
                  <a:srgbClr val="000000"/>
                </a:solidFill>
              </a:rPr>
              <a:t>the benefits to consumers to accelerate market </a:t>
            </a:r>
            <a:r>
              <a:rPr lang="en-US" dirty="0" smtClean="0">
                <a:solidFill>
                  <a:srgbClr val="000000"/>
                </a:solidFill>
              </a:rPr>
              <a:t>penetration</a:t>
            </a:r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R&amp;D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Insulating materials projects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R10 </a:t>
            </a:r>
            <a:r>
              <a:rPr lang="en-US" sz="2000" dirty="0">
                <a:solidFill>
                  <a:srgbClr val="00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nsulated vinyl </a:t>
            </a:r>
            <a:r>
              <a:rPr lang="en-US" sz="2000" dirty="0">
                <a:solidFill>
                  <a:srgbClr val="000000"/>
                </a:solidFill>
              </a:rPr>
              <a:t>siding </a:t>
            </a:r>
            <a:r>
              <a:rPr lang="en-US" sz="2000" dirty="0" smtClean="0">
                <a:solidFill>
                  <a:srgbClr val="000000"/>
                </a:solidFill>
              </a:rPr>
              <a:t>w/ MAI panels (ORNL &amp; Royal Building Products)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R25 </a:t>
            </a:r>
            <a:r>
              <a:rPr lang="en-US" sz="2000" dirty="0" err="1">
                <a:solidFill>
                  <a:srgbClr val="000000"/>
                </a:solidFill>
              </a:rPr>
              <a:t>polyiso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&amp; MAI </a:t>
            </a:r>
            <a:r>
              <a:rPr lang="en-US" sz="2000" dirty="0">
                <a:solidFill>
                  <a:srgbClr val="000000"/>
                </a:solidFill>
              </a:rPr>
              <a:t>panel composite </a:t>
            </a:r>
            <a:r>
              <a:rPr lang="en-US" sz="2000" dirty="0" smtClean="0">
                <a:solidFill>
                  <a:srgbClr val="000000"/>
                </a:solidFill>
              </a:rPr>
              <a:t>board (ORNL &amp; Firestone </a:t>
            </a:r>
            <a:r>
              <a:rPr lang="en-US" sz="2000" dirty="0">
                <a:solidFill>
                  <a:srgbClr val="000000"/>
                </a:solidFill>
              </a:rPr>
              <a:t>&amp; </a:t>
            </a:r>
            <a:r>
              <a:rPr lang="en-US" sz="2000" dirty="0" err="1" smtClean="0">
                <a:solidFill>
                  <a:srgbClr val="000000"/>
                </a:solidFill>
              </a:rPr>
              <a:t>NanoPore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R-12/inch </a:t>
            </a:r>
            <a:r>
              <a:rPr lang="en-US" sz="2000" dirty="0">
                <a:solidFill>
                  <a:srgbClr val="000000"/>
                </a:solidFill>
              </a:rPr>
              <a:t>insulation using </a:t>
            </a:r>
            <a:r>
              <a:rPr lang="en-US" sz="2000" dirty="0" smtClean="0">
                <a:solidFill>
                  <a:srgbClr val="000000"/>
                </a:solidFill>
              </a:rPr>
              <a:t>nanoparticles (LBNL &amp; ORNL)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Air-sealing projects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Analysis of the performance of air barrier systems (ORNL)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Development and validation of an attic thermal model (</a:t>
            </a:r>
            <a:r>
              <a:rPr lang="en-US" sz="2000" dirty="0" err="1">
                <a:solidFill>
                  <a:srgbClr val="000000"/>
                </a:solidFill>
              </a:rPr>
              <a:t>Fraunhofer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Evaluations of air barriers for commercial buildings (ORNL &amp; 3M)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Acoustic building infiltration measurement system (Argonne / </a:t>
            </a:r>
            <a:r>
              <a:rPr lang="en-US" sz="2000" dirty="0" err="1">
                <a:solidFill>
                  <a:srgbClr val="000000"/>
                </a:solidFill>
              </a:rPr>
              <a:t>SonicLQ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Infiltration diagnostics tool using laser line heating &amp; IR (Iowa State Univ.)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</a:t>
            </a:r>
            <a:r>
              <a:rPr lang="en-US" dirty="0"/>
              <a:t>and targets for 2020 and 2025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6" y="914400"/>
            <a:ext cx="6941127" cy="53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BENEFIT envelope topics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Infiltration Diagnostic Technologies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Seeking novel approaches for measuring envelope infiltration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Suitable for all building types and sizes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Usable in occupied buildings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Accurate regardless of outdoor weather conditions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Low effort for setup and teardown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Able to quantify both location and extent of infiltration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Advanced Air-Sealing Technologies for Existing Buildings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Seeking cost-effective air-sealing technologies that are well-suited to retrofit applications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Manages air and </a:t>
            </a:r>
            <a:r>
              <a:rPr lang="en-US" dirty="0" smtClean="0">
                <a:solidFill>
                  <a:srgbClr val="000000"/>
                </a:solidFill>
              </a:rPr>
              <a:t>moisture in/exfiltration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Minimal disassembly of the envelope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Reduced installation complexity and improved quality assurance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Minimal disruption to building occupants during retrofit (incl. rapid)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Building </a:t>
            </a:r>
            <a:r>
              <a:rPr lang="en-US" dirty="0">
                <a:solidFill>
                  <a:srgbClr val="000000"/>
                </a:solidFill>
              </a:rPr>
              <a:t>indoor air </a:t>
            </a:r>
            <a:r>
              <a:rPr lang="en-US" dirty="0" smtClean="0">
                <a:solidFill>
                  <a:srgbClr val="000000"/>
                </a:solidFill>
              </a:rPr>
              <a:t>quality needs to be considered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ERE Black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eere_ppt_large_white_calibri</Template>
  <TotalTime>10635</TotalTime>
  <Words>861</Words>
  <Application>Microsoft Macintosh PowerPoint</Application>
  <PresentationFormat>On-screen Show (4:3)</PresentationFormat>
  <Paragraphs>110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Narrow</vt:lpstr>
      <vt:lpstr>Calibri</vt:lpstr>
      <vt:lpstr>ＭＳ Ｐゴシック</vt:lpstr>
      <vt:lpstr>Arial</vt:lpstr>
      <vt:lpstr>1_EERE Black Master</vt:lpstr>
      <vt:lpstr>PowerPoint Presentation</vt:lpstr>
      <vt:lpstr>PowerPoint Presentation</vt:lpstr>
      <vt:lpstr>Energy use associated with the envelope (2010)</vt:lpstr>
      <vt:lpstr>Building Envelope Program Overview</vt:lpstr>
      <vt:lpstr>Insulating Materials R&amp;D</vt:lpstr>
      <vt:lpstr>Air Sealing R&amp;D</vt:lpstr>
      <vt:lpstr>Active R&amp;D Projects</vt:lpstr>
      <vt:lpstr>Metrics and targets for 2020 and 2025</vt:lpstr>
      <vt:lpstr>2016 BENEFIT envelope topics</vt:lpstr>
      <vt:lpstr>Future opportunities for the program</vt:lpstr>
      <vt:lpstr>Future opportunities for the program</vt:lpstr>
      <vt:lpstr>Thank You</vt:lpstr>
    </vt:vector>
  </TitlesOfParts>
  <Company>U.S. Department of Energy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Chioke Harris</dc:creator>
  <cp:lastModifiedBy>Mumme, Sven</cp:lastModifiedBy>
  <cp:revision>433</cp:revision>
  <dcterms:created xsi:type="dcterms:W3CDTF">2016-03-24T17:54:45Z</dcterms:created>
  <dcterms:modified xsi:type="dcterms:W3CDTF">2016-12-08T15:24:38Z</dcterms:modified>
</cp:coreProperties>
</file>