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734" r:id="rId1"/>
  </p:sldMasterIdLst>
  <p:notesMasterIdLst>
    <p:notesMasterId r:id="rId24"/>
  </p:notesMasterIdLst>
  <p:handoutMasterIdLst>
    <p:handoutMasterId r:id="rId25"/>
  </p:handoutMasterIdLst>
  <p:sldIdLst>
    <p:sldId id="290" r:id="rId2"/>
    <p:sldId id="301" r:id="rId3"/>
    <p:sldId id="295" r:id="rId4"/>
    <p:sldId id="294" r:id="rId5"/>
    <p:sldId id="266" r:id="rId6"/>
    <p:sldId id="267" r:id="rId7"/>
    <p:sldId id="298" r:id="rId8"/>
    <p:sldId id="269" r:id="rId9"/>
    <p:sldId id="297" r:id="rId10"/>
    <p:sldId id="270" r:id="rId11"/>
    <p:sldId id="299" r:id="rId12"/>
    <p:sldId id="275" r:id="rId13"/>
    <p:sldId id="277" r:id="rId14"/>
    <p:sldId id="278" r:id="rId15"/>
    <p:sldId id="284" r:id="rId16"/>
    <p:sldId id="285" r:id="rId17"/>
    <p:sldId id="296" r:id="rId18"/>
    <p:sldId id="276" r:id="rId19"/>
    <p:sldId id="274" r:id="rId20"/>
    <p:sldId id="273" r:id="rId21"/>
    <p:sldId id="29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scaleToFitPaper="1" frameSlides="1"/>
  <p:clrMru>
    <a:srgbClr val="5700FF"/>
    <a:srgbClr val="010000"/>
    <a:srgbClr val="C8995A"/>
    <a:srgbClr val="2F2FA4"/>
    <a:srgbClr val="F30032"/>
    <a:srgbClr val="3100FF"/>
    <a:srgbClr val="D30029"/>
    <a:srgbClr val="E2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59" autoAdjust="0"/>
    <p:restoredTop sz="91370" autoAdjust="0"/>
  </p:normalViewPr>
  <p:slideViewPr>
    <p:cSldViewPr snapToObjects="1">
      <p:cViewPr>
        <p:scale>
          <a:sx n="100" d="100"/>
          <a:sy n="100" d="100"/>
        </p:scale>
        <p:origin x="-93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-241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C312-AEA9-FC48-BB46-03BB5D96194D}" type="datetimeFigureOut">
              <a:rPr lang="en-US" smtClean="0"/>
              <a:pPr/>
              <a:t>6/6/10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29A4-555A-4E4D-9DC8-E45802AF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37FF-6568-F243-BB68-AF24F1D3C5A7}" type="datetimeFigureOut">
              <a:rPr lang="en-US" smtClean="0"/>
              <a:pPr/>
              <a:t>6/6/10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12F6-8783-B54E-BD62-66C75C774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Bayesian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</a:t>
            </a:r>
            <a:r>
              <a:rPr lang="en-US" dirty="0" smtClean="0"/>
              <a:t>: Helmholtz</a:t>
            </a:r>
            <a:r>
              <a:rPr lang="en-US" baseline="0" dirty="0" smtClean="0"/>
              <a:t> free energy</a:t>
            </a:r>
          </a:p>
          <a:p>
            <a:r>
              <a:rPr lang="en-US" baseline="0" dirty="0" smtClean="0"/>
              <a:t>D : expected distortion</a:t>
            </a:r>
          </a:p>
          <a:p>
            <a:r>
              <a:rPr lang="en-US" baseline="0" dirty="0" smtClean="0"/>
              <a:t>H : Shannon entropy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600D-AF35-644E-BF02-E330E6F24622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132F-3CB9-BA45-A163-DC609162755B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407-946F-0844-B5C2-096A960B99D0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BC5-14D8-EA4E-AEE8-9C14A1A08A9F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FD76-96C1-7040-982A-387CFA9680C3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5BD-0226-3D4D-80AB-AA0A8D5DECA9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AEB-A381-6C4D-8C07-56BFB5978942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ACA9-1164-2849-833B-ADBCC3634E89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C44-782A-C748-BAC6-888517D39071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7931-D24E-5E4C-A6AA-FCC1D053D19C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BC1-857F-8F44-8D85-21450A5F5392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2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CC3E-D94A-D347-BF69-09B52EC20201}" type="datetime1">
              <a:rPr lang="en-US" smtClean="0"/>
              <a:pPr/>
              <a:t>6/6/10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2F2FA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F2FA4"/>
        </a:buClr>
        <a:buFont typeface="Lucida Grande"/>
        <a:buChar char="▸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5" Type="http://schemas.openxmlformats.org/officeDocument/2006/relationships/image" Target="../media/image21.pdf"/><Relationship Id="rId6" Type="http://schemas.openxmlformats.org/officeDocument/2006/relationships/image" Target="../media/image22.png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ychoi/Papers/proposal/dagtm.mp4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8" Type="http://schemas.openxmlformats.org/officeDocument/2006/relationships/image" Target="../media/image36.pdf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ychoi/Papers/proposal/GTM3D_ctd_disease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8" Type="http://schemas.openxmlformats.org/officeDocument/2006/relationships/image" Target="../media/image16.pdf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Generative Topographic Mapping by Deterministic Annealing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198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Jong Youl Choi, Judy </a:t>
            </a:r>
            <a:r>
              <a:rPr lang="en-US" sz="2400" dirty="0" err="1" smtClean="0">
                <a:solidFill>
                  <a:schemeClr val="tx1"/>
                </a:solidFill>
              </a:rPr>
              <a:t>Qiu</a:t>
            </a:r>
            <a:r>
              <a:rPr lang="en-US" sz="2400" dirty="0" smtClean="0">
                <a:solidFill>
                  <a:schemeClr val="tx1"/>
                </a:solidFill>
              </a:rPr>
              <a:t>, Marlon Pierce, and Geoffrey Fox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School of Informatics and Computing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Pervasive Technology Institute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Indiana University</a:t>
            </a:r>
          </a:p>
        </p:txBody>
      </p:sp>
      <p:pic>
        <p:nvPicPr>
          <p:cNvPr id="11" name="Picture 7" descr="C:\Users\yangruan\Documents\IUB\2nd Semester\RA\CTS09 POSTER\IU_Pervasive_Tech\IU_Pervasive_Tech\VERTICAL\V_TIFF\IU_PrvTchInst.V.CMYKAl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284844"/>
            <a:ext cx="3220423" cy="134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/>
          <p:nvPr/>
        </p:nvGrpSpPr>
        <p:grpSpPr>
          <a:xfrm>
            <a:off x="4648200" y="5284844"/>
            <a:ext cx="3750702" cy="1420756"/>
            <a:chOff x="4648200" y="5284844"/>
            <a:chExt cx="3750702" cy="1420756"/>
          </a:xfrm>
        </p:grpSpPr>
        <p:sp>
          <p:nvSpPr>
            <p:cNvPr id="12" name="TextBox 11"/>
            <p:cNvSpPr txBox="1"/>
            <p:nvPr/>
          </p:nvSpPr>
          <p:spPr>
            <a:xfrm>
              <a:off x="4648200" y="5953780"/>
              <a:ext cx="375070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C00000"/>
                  </a:solidFill>
                  <a:latin typeface="+mn-lt"/>
                </a:rPr>
                <a:t>A</a:t>
              </a:r>
              <a:r>
                <a:rPr lang="en-US" sz="2800" b="1" dirty="0">
                  <a:solidFill>
                    <a:srgbClr val="D5D000"/>
                  </a:solidFill>
                  <a:latin typeface="+mn-lt"/>
                </a:rPr>
                <a:t>L</a:t>
              </a:r>
              <a:r>
                <a:rPr lang="en-US" sz="2800" b="1" dirty="0">
                  <a:solidFill>
                    <a:srgbClr val="0059A0"/>
                  </a:solidFill>
                  <a:latin typeface="+mn-lt"/>
                </a:rPr>
                <a:t>S</a:t>
              </a:r>
              <a:r>
                <a:rPr lang="en-US" sz="2800" b="1" dirty="0">
                  <a:solidFill>
                    <a:srgbClr val="00E605"/>
                  </a:solidFill>
                  <a:latin typeface="+mn-lt"/>
                </a:rPr>
                <a:t>A</a:t>
              </a:r>
              <a:r>
                <a:rPr lang="en-US" sz="2800" dirty="0">
                  <a:latin typeface="+mn-lt"/>
                </a:rPr>
                <a:t> project</a:t>
              </a:r>
              <a:r>
                <a:rPr lang="en-US" sz="2800" dirty="0" smtClean="0">
                  <a:latin typeface="+mn-lt"/>
                </a:rPr>
                <a:t> 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pic>
          <p:nvPicPr>
            <p:cNvPr id="13" name="Picture 4" descr="http://salsahpc.indiana.edu/sites/default/files/acquia_slat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7102" y="5284844"/>
              <a:ext cx="2107118" cy="58255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648200" y="6274713"/>
              <a:ext cx="375070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  <a:defRPr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http://</a:t>
              </a:r>
              <a:r>
                <a:rPr lang="en-US" sz="2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salsahpc.indiana.edu</a:t>
              </a:r>
              <a:endPara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743200"/>
            <a:ext cx="3124200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with Deterministic Annealing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743200"/>
            <a:ext cx="4158441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64429" y="2959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880408" y="2959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2" y="2743200"/>
            <a:ext cx="1269927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EM-GTM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DA-GTM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2057400"/>
            <a:ext cx="3124200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2057400"/>
            <a:ext cx="4158441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2057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4648200"/>
            <a:ext cx="3124200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4648200"/>
            <a:ext cx="4158441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sensitive to an initial condition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smtClean="0"/>
              <a:t>Small deviation</a:t>
            </a:r>
            <a:endParaRPr lang="en-US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54074" y="4648200"/>
            <a:ext cx="1269927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600201" y="3886200"/>
            <a:ext cx="7358842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</a:t>
            </a:r>
            <a:r>
              <a:rPr lang="en-US" sz="2000" dirty="0" smtClean="0">
                <a:solidFill>
                  <a:srgbClr val="F30032"/>
                </a:solidFill>
              </a:rPr>
              <a:t>.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29698" name="Equation" r:id="rId7" imgW="1143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F7F7F"/>
                </a:solidFill>
              </a:rPr>
              <a:t>GTM’s</a:t>
            </a:r>
            <a:r>
              <a:rPr lang="en-US" dirty="0" smtClean="0">
                <a:solidFill>
                  <a:srgbClr val="7F7F7F"/>
                </a:solidFill>
              </a:rPr>
              <a:t> EM find only local optimal solution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7F7F7F"/>
                </a:solidFill>
              </a:rPr>
              <a:t>Need a method to find global optimal solution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7F7F7F"/>
                </a:solidFill>
              </a:rPr>
              <a:t>Applying Deterministic Annealing (DA) algorithm</a:t>
            </a:r>
          </a:p>
          <a:p>
            <a:endParaRPr lang="en-US" dirty="0" smtClean="0"/>
          </a:p>
          <a:p>
            <a:r>
              <a:rPr lang="en-US" dirty="0" smtClean="0"/>
              <a:t>Find better convergence strategy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Control parameters in a dynamic way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Proposing “adaptive”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Cooling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cooling schedule</a:t>
            </a:r>
          </a:p>
          <a:p>
            <a:pPr lvl="1"/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Exponential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Adaptive cooling schedule</a:t>
            </a:r>
          </a:p>
          <a:p>
            <a:pPr lvl="1"/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Adjust automatically</a:t>
            </a:r>
          </a:p>
          <a:p>
            <a:pPr lvl="1"/>
            <a:r>
              <a:rPr lang="en-US" dirty="0" smtClean="0"/>
              <a:t>Move to the next critical </a:t>
            </a:r>
            <a:br>
              <a:rPr lang="en-US" dirty="0" smtClean="0"/>
            </a:br>
            <a:r>
              <a:rPr lang="en-US" dirty="0" smtClean="0"/>
              <a:t>temperature as fast as possible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59370" y="1809690"/>
            <a:ext cx="3128070" cy="2457511"/>
            <a:chOff x="3059370" y="1809690"/>
            <a:chExt cx="3128070" cy="2457511"/>
          </a:xfrm>
        </p:grpSpPr>
        <p:pic>
          <p:nvPicPr>
            <p:cNvPr id="6" name="Picture 5" descr="temp_exp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307080" y="1809690"/>
              <a:ext cx="2880360" cy="21945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2230725" y="2638336"/>
              <a:ext cx="20574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Temperature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9480" y="3867091"/>
              <a:ext cx="27279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Iteration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54970" y="4400490"/>
            <a:ext cx="3112830" cy="2457510"/>
            <a:chOff x="5954970" y="4400490"/>
            <a:chExt cx="3112830" cy="2457510"/>
          </a:xfrm>
        </p:grpSpPr>
        <p:pic>
          <p:nvPicPr>
            <p:cNvPr id="8" name="Picture 7" descr="temp_auto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187440" y="4400490"/>
              <a:ext cx="2880360" cy="21945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94120" y="6457890"/>
              <a:ext cx="27279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Iteration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126325" y="5248246"/>
              <a:ext cx="20574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Temperature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87440" y="1809690"/>
            <a:ext cx="2880360" cy="2457510"/>
            <a:chOff x="6187440" y="1809690"/>
            <a:chExt cx="2880360" cy="2457510"/>
          </a:xfrm>
        </p:grpSpPr>
        <p:pic>
          <p:nvPicPr>
            <p:cNvPr id="7" name="Picture 6" descr="temp_linea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187440" y="1809690"/>
              <a:ext cx="2880360" cy="21945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94120" y="3867090"/>
              <a:ext cx="27279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Iteration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17920" y="1809690"/>
              <a:ext cx="106680" cy="2057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>
            <a:normAutofit/>
          </a:bodyPr>
          <a:lstStyle/>
          <a:p>
            <a:r>
              <a:rPr lang="en-US" dirty="0" smtClean="0"/>
              <a:t>DA’s discrete behavior</a:t>
            </a:r>
          </a:p>
          <a:p>
            <a:pPr lvl="1"/>
            <a:r>
              <a:rPr lang="en-US" dirty="0" smtClean="0"/>
              <a:t>In some range of temperatures, the solution is settled</a:t>
            </a:r>
          </a:p>
          <a:p>
            <a:pPr lvl="1"/>
            <a:r>
              <a:rPr lang="en-US" dirty="0" smtClean="0"/>
              <a:t>At a specific temperature, start to explode, which is known as critical temperature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i="1" baseline="-25000" dirty="0" smtClean="0"/>
          </a:p>
          <a:p>
            <a:r>
              <a:rPr lang="en-US" dirty="0" smtClean="0"/>
              <a:t>Critical temperature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i="1" baseline="-25000" dirty="0" smtClean="0"/>
          </a:p>
          <a:p>
            <a:pPr lvl="1"/>
            <a:r>
              <a:rPr lang="en-US" dirty="0" smtClean="0"/>
              <a:t>Free energy </a:t>
            </a:r>
            <a:r>
              <a:rPr lang="en-US" i="1" dirty="0" smtClean="0"/>
              <a:t>F</a:t>
            </a:r>
            <a:r>
              <a:rPr lang="en-US" dirty="0" smtClean="0"/>
              <a:t> is drastically changing at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i="1" baseline="-25000" dirty="0" smtClean="0"/>
          </a:p>
          <a:p>
            <a:pPr lvl="1"/>
            <a:r>
              <a:rPr lang="en-US" dirty="0" smtClean="0"/>
              <a:t>Second derivative test : Hessian matrix loose its positive definiteness at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dirty="0" smtClean="0"/>
          </a:p>
          <a:p>
            <a:pPr lvl="1"/>
            <a:r>
              <a:rPr lang="en-US" dirty="0" err="1" smtClean="0"/>
              <a:t>det</a:t>
            </a:r>
            <a:r>
              <a:rPr lang="en-US" dirty="0" smtClean="0"/>
              <a:t> ( </a:t>
            </a:r>
            <a:r>
              <a:rPr lang="en-US" i="1" dirty="0" smtClean="0"/>
              <a:t>H </a:t>
            </a:r>
            <a:r>
              <a:rPr lang="en-US" dirty="0" smtClean="0"/>
              <a:t>) = 0 at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i="1" baseline="-25000" dirty="0" smtClean="0"/>
              <a:t> </a:t>
            </a:r>
            <a:r>
              <a:rPr lang="en-US" i="1" dirty="0" smtClean="0"/>
              <a:t>, </a:t>
            </a:r>
            <a:r>
              <a:rPr lang="en-US" dirty="0" smtClean="0"/>
              <a:t>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5334000"/>
            <a:ext cx="3505200" cy="1213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5562600"/>
            <a:ext cx="156845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826250" y="5562600"/>
            <a:ext cx="1631950" cy="584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agtm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762000"/>
            <a:ext cx="8877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10400" y="631124"/>
            <a:ext cx="1981200" cy="664276"/>
            <a:chOff x="8001000" y="3962400"/>
            <a:chExt cx="1981200" cy="664276"/>
          </a:xfrm>
        </p:grpSpPr>
        <p:sp>
          <p:nvSpPr>
            <p:cNvPr id="7" name="TextBox 6"/>
            <p:cNvSpPr txBox="1"/>
            <p:nvPr/>
          </p:nvSpPr>
          <p:spPr>
            <a:xfrm>
              <a:off x="8266332" y="3962400"/>
              <a:ext cx="1715868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 latent points</a:t>
              </a:r>
            </a:p>
            <a:p>
              <a:r>
                <a:rPr lang="en-US" dirty="0" smtClean="0"/>
                <a:t>1K data points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040467" y="4061148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8001000" y="4311101"/>
              <a:ext cx="315575" cy="315575"/>
            </a:xfrm>
            <a:prstGeom prst="mathMultiply">
              <a:avLst/>
            </a:prstGeom>
            <a:solidFill>
              <a:srgbClr val="31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152400" y="979825"/>
            <a:ext cx="304800" cy="664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6858000"/>
            <a:ext cx="88773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Critical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2F2FA4"/>
              </a:buClr>
              <a:buFont typeface="Lucida Grande"/>
              <a:buChar char="▸"/>
            </a:pPr>
            <a:r>
              <a:rPr lang="en-US" dirty="0" smtClean="0"/>
              <a:t>At T </a:t>
            </a:r>
            <a:r>
              <a:rPr lang="en-US" dirty="0" smtClean="0">
                <a:sym typeface="Wingdings"/>
              </a:rPr>
              <a:t>&gt;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i="1" baseline="-25000" dirty="0" smtClean="0"/>
              <a:t> </a:t>
            </a:r>
            <a:r>
              <a:rPr lang="en-US" dirty="0" smtClean="0"/>
              <a:t>, only one effective latent point exists</a:t>
            </a:r>
          </a:p>
          <a:p>
            <a:pPr lvl="1"/>
            <a:r>
              <a:rPr lang="en-US" dirty="0" smtClean="0"/>
              <a:t>All latent points are settled in a center (settled)</a:t>
            </a:r>
          </a:p>
          <a:p>
            <a:pPr lvl="1"/>
            <a:r>
              <a:rPr lang="en-US" dirty="0" smtClean="0"/>
              <a:t>At T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, </a:t>
            </a:r>
            <a:r>
              <a:rPr lang="en-US" dirty="0" smtClean="0"/>
              <a:t>latent points start to explode</a:t>
            </a:r>
          </a:p>
          <a:p>
            <a:pPr lvl="1"/>
            <a:r>
              <a:rPr lang="en-US" dirty="0" smtClean="0"/>
              <a:t>At T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( </a:t>
            </a:r>
            <a:r>
              <a:rPr lang="en-US" i="1" dirty="0" smtClean="0"/>
              <a:t>H</a:t>
            </a:r>
            <a:r>
              <a:rPr lang="en-US" dirty="0" smtClean="0"/>
              <a:t> ) = 0</a:t>
            </a:r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r>
              <a:rPr lang="en-US" dirty="0" smtClean="0"/>
              <a:t>H is a KD-by-KD matrix</a:t>
            </a:r>
          </a:p>
          <a:p>
            <a:pPr lvl="1"/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dirty="0" smtClean="0"/>
              <a:t> is proportional to the maximum </a:t>
            </a:r>
            <a:r>
              <a:rPr lang="en-US" dirty="0" err="1" smtClean="0"/>
              <a:t>eigenvalue</a:t>
            </a:r>
            <a:r>
              <a:rPr lang="en-US" dirty="0" smtClean="0"/>
              <a:t> of covariance matrix.</a:t>
            </a:r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95400" y="3276600"/>
            <a:ext cx="3505200" cy="1213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84750" y="3505200"/>
            <a:ext cx="156845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781800" y="3505200"/>
            <a:ext cx="163195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435350" y="6146800"/>
            <a:ext cx="22733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Critical Temperature (</a:t>
            </a:r>
            <a:r>
              <a:rPr lang="en-US" dirty="0" err="1" smtClean="0"/>
              <a:t>j</a:t>
            </a:r>
            <a:r>
              <a:rPr lang="en-US" dirty="0" smtClean="0"/>
              <a:t> &gt;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Hessian matrix is no more symmetric</a:t>
            </a:r>
          </a:p>
          <a:p>
            <a:r>
              <a:rPr lang="en-US" dirty="0" smtClean="0"/>
              <a:t>Determinants of a block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Efficient way </a:t>
            </a:r>
          </a:p>
          <a:p>
            <a:pPr lvl="1"/>
            <a:r>
              <a:rPr lang="en-US" dirty="0" smtClean="0"/>
              <a:t>Only consider </a:t>
            </a:r>
            <a:r>
              <a:rPr lang="en-US" dirty="0" err="1" smtClean="0"/>
              <a:t>det(H</a:t>
            </a:r>
            <a:r>
              <a:rPr lang="en-US" baseline="-25000" dirty="0" err="1" smtClean="0"/>
              <a:t>kk</a:t>
            </a:r>
            <a:r>
              <a:rPr lang="en-US" dirty="0" smtClean="0"/>
              <a:t>) = 0 for </a:t>
            </a:r>
            <a:r>
              <a:rPr lang="en-US" dirty="0" err="1" smtClean="0"/>
              <a:t>k</a:t>
            </a:r>
            <a:r>
              <a:rPr lang="en-US" dirty="0" smtClean="0"/>
              <a:t> = 1 … K</a:t>
            </a:r>
          </a:p>
          <a:p>
            <a:pPr lvl="1"/>
            <a:r>
              <a:rPr lang="en-US" dirty="0" smtClean="0"/>
              <a:t>Among K candidates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dirty="0" smtClean="0"/>
              <a:t>, choose the best one</a:t>
            </a:r>
          </a:p>
          <a:p>
            <a:pPr lvl="1"/>
            <a:r>
              <a:rPr lang="en-US" dirty="0" smtClean="0"/>
              <a:t>Easily parallelizable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2495550"/>
            <a:ext cx="6582103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DA-GTM with Adaptive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fig_progress_ll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371600"/>
            <a:ext cx="4572000" cy="4572000"/>
          </a:xfrm>
          <a:prstGeom prst="rect">
            <a:avLst/>
          </a:prstGeom>
        </p:spPr>
      </p:pic>
      <p:pic>
        <p:nvPicPr>
          <p:cNvPr id="5" name="Picture 4" descr="fig_progress_te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13716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DA-GTM Result</a:t>
            </a:r>
            <a:endParaRPr lang="en-US" dirty="0"/>
          </a:p>
        </p:txBody>
      </p:sp>
      <p:pic>
        <p:nvPicPr>
          <p:cNvPr id="4" name="Content Placeholder 3" descr="fig_schedu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14880" r="-14880"/>
              <a:stretch>
                <a:fillRect/>
              </a:stretch>
            </p:blipFill>
          </mc:Choice>
          <mc:Fallback>
            <p:blipFill>
              <a:blip r:embed="rId3"/>
              <a:srcRect l="-14880" r="-14880"/>
              <a:stretch>
                <a:fillRect/>
              </a:stretch>
            </p:blipFill>
          </mc:Fallback>
        </mc:AlternateContent>
        <p:spPr>
          <a:xfrm>
            <a:off x="228600" y="1050925"/>
            <a:ext cx="8691883" cy="5730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177" y="17526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511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692134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0914" y="6269744"/>
            <a:ext cx="1752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dirty="0" smtClean="0"/>
              <a:t> = 4.64)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31147" y="1577360"/>
            <a:ext cx="4114798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066800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496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976" y="1138535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466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1" y="1567934"/>
            <a:ext cx="7142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700FF"/>
                </a:solidFill>
              </a:rPr>
              <a:t>427</a:t>
            </a:r>
            <a:endParaRPr lang="en-US" sz="2400" dirty="0">
              <a:solidFill>
                <a:srgbClr val="57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717" y="4396760"/>
            <a:ext cx="122428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 = 0.95)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GTM with Deterministic Annealing (DA-GTM)</a:t>
            </a:r>
          </a:p>
          <a:p>
            <a:pPr lvl="1"/>
            <a:r>
              <a:rPr lang="en-US" dirty="0" smtClean="0"/>
              <a:t>Overcome short-comes of traditional EM method </a:t>
            </a:r>
          </a:p>
          <a:p>
            <a:pPr lvl="1"/>
            <a:r>
              <a:rPr lang="en-US" dirty="0" smtClean="0"/>
              <a:t>Find an global optimal solution</a:t>
            </a:r>
          </a:p>
          <a:p>
            <a:endParaRPr lang="en-US" dirty="0" smtClean="0"/>
          </a:p>
          <a:p>
            <a:r>
              <a:rPr lang="en-US" dirty="0" smtClean="0"/>
              <a:t>Phase-transitions in DA-GTM</a:t>
            </a:r>
          </a:p>
          <a:p>
            <a:pPr lvl="1"/>
            <a:r>
              <a:rPr lang="en-US" dirty="0" smtClean="0"/>
              <a:t>Closed equation for 1</a:t>
            </a:r>
            <a:r>
              <a:rPr lang="en-US" baseline="30000" dirty="0" smtClean="0"/>
              <a:t>st</a:t>
            </a:r>
            <a:r>
              <a:rPr lang="en-US" dirty="0" smtClean="0"/>
              <a:t> critical temperature</a:t>
            </a:r>
          </a:p>
          <a:p>
            <a:pPr lvl="1"/>
            <a:r>
              <a:rPr lang="en-US" dirty="0" smtClean="0"/>
              <a:t>Numeric approximation for </a:t>
            </a:r>
            <a:r>
              <a:rPr lang="en-US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critical temperature  </a:t>
            </a:r>
          </a:p>
          <a:p>
            <a:endParaRPr lang="en-US" dirty="0" smtClean="0"/>
          </a:p>
          <a:p>
            <a:r>
              <a:rPr lang="en-US" dirty="0" smtClean="0"/>
              <a:t>Adaptive cooling schedule</a:t>
            </a:r>
          </a:p>
          <a:p>
            <a:pPr lvl="1"/>
            <a:r>
              <a:rPr lang="en-US" dirty="0" smtClean="0"/>
              <a:t>New convergence approach</a:t>
            </a:r>
          </a:p>
          <a:p>
            <a:pPr lvl="1"/>
            <a:r>
              <a:rPr lang="en-US" dirty="0" smtClean="0"/>
              <a:t>Dynamically determine next convergence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6477"/>
            <a:ext cx="8229600" cy="2214998"/>
          </a:xfrm>
        </p:spPr>
        <p:txBody>
          <a:bodyPr/>
          <a:lstStyle/>
          <a:p>
            <a:r>
              <a:rPr lang="en-US" dirty="0" err="1" smtClean="0"/>
              <a:t>Simplication</a:t>
            </a:r>
            <a:r>
              <a:rPr lang="en-US" dirty="0" smtClean="0"/>
              <a:t>, feature selection/extraction, visualization, etc. </a:t>
            </a:r>
          </a:p>
          <a:p>
            <a:r>
              <a:rPr lang="en-US" dirty="0" smtClean="0"/>
              <a:t>Preserve the original data’s information as much as possible in lower dimension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3200400" cy="97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High Dimensional Data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2133600"/>
            <a:ext cx="3276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 Dimensional Data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4038600" y="2362200"/>
            <a:ext cx="711200" cy="457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TM3D_ctd_disease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6800" y="1061461"/>
            <a:ext cx="4190999" cy="33634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" y="2146300"/>
            <a:ext cx="3200400" cy="97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PubChem</a:t>
            </a:r>
            <a:r>
              <a:rPr lang="en-US" sz="2400" dirty="0" smtClean="0"/>
              <a:t> Data</a:t>
            </a:r>
          </a:p>
          <a:p>
            <a:pPr algn="ctr"/>
            <a:r>
              <a:rPr lang="en-US" sz="2400" dirty="0" smtClean="0"/>
              <a:t>(166 dimensions)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1861066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Thank you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Question?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6781800" cy="46166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Email me at </a:t>
            </a:r>
            <a:r>
              <a:rPr lang="en-US" sz="2400" b="1" dirty="0" err="1" smtClean="0">
                <a:latin typeface="Helvetica"/>
                <a:cs typeface="Helvetica"/>
              </a:rPr>
              <a:t>jychoi@cs.indiana.edu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re03193-i1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61214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Navigating Chemical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24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Christopher Lipinski, “Navigating chemical space for biology and medicine”, Nature,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DA Clustering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 Clustering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DA-GTM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600199" y="2057400"/>
            <a:ext cx="3124200" cy="7620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12" name="Rectangle 11"/>
          <p:cNvSpPr/>
          <p:nvPr/>
        </p:nvSpPr>
        <p:spPr>
          <a:xfrm>
            <a:off x="4800600" y="2057400"/>
            <a:ext cx="4158441" cy="7620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254072" y="2057400"/>
            <a:ext cx="1269927" cy="7620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Distortion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46295" y="2209800"/>
            <a:ext cx="1287505" cy="436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21300" y="2209800"/>
            <a:ext cx="2755900" cy="4043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00201" y="2895600"/>
            <a:ext cx="3124200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K-means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800601" y="2895600"/>
            <a:ext cx="4158441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Gaussian mixture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4075" y="28956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Related Algorithm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533555" y="4867245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F2FA4"/>
                </a:solidFill>
                <a:latin typeface="Helvetica"/>
                <a:cs typeface="Helvetica"/>
              </a:rPr>
              <a:t>Distortion</a:t>
            </a:r>
            <a:endParaRPr lang="en-US" sz="2000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645789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F2FA4"/>
                </a:solidFill>
                <a:latin typeface="Helvetica"/>
                <a:cs typeface="Helvetica"/>
              </a:rPr>
              <a:t>Distance</a:t>
            </a:r>
            <a:endParaRPr lang="en-US" sz="2000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pic>
        <p:nvPicPr>
          <p:cNvPr id="26" name="Picture 25" descr="di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94667" y="3581400"/>
            <a:ext cx="3344244" cy="302957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629400" y="5754469"/>
            <a:ext cx="1524000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DA Clustering</a:t>
            </a:r>
          </a:p>
          <a:p>
            <a:r>
              <a:rPr lang="en-US" dirty="0" smtClean="0"/>
              <a:t>DA-GTM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115111" y="6203688"/>
            <a:ext cx="536135" cy="76200"/>
          </a:xfrm>
          <a:prstGeom prst="rect">
            <a:avLst/>
          </a:prstGeom>
          <a:solidFill>
            <a:srgbClr val="F3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15111" y="5943600"/>
            <a:ext cx="536135" cy="76200"/>
          </a:xfrm>
          <a:prstGeom prst="rect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 Topographic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0638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algorithm for dimension reduction </a:t>
            </a:r>
          </a:p>
          <a:p>
            <a:pPr lvl="1"/>
            <a:r>
              <a:rPr lang="en-US" dirty="0" smtClean="0"/>
              <a:t>Based on the Latent Variable Model (LVM)</a:t>
            </a:r>
          </a:p>
          <a:p>
            <a:pPr lvl="1"/>
            <a:r>
              <a:rPr lang="en-US" dirty="0" smtClean="0"/>
              <a:t>Find an optimal user-defined K latent variables in L-dim. </a:t>
            </a:r>
          </a:p>
          <a:p>
            <a:pPr lvl="1"/>
            <a:r>
              <a:rPr lang="en-US" dirty="0" smtClean="0"/>
              <a:t>Non-linear mappings</a:t>
            </a:r>
          </a:p>
          <a:p>
            <a:r>
              <a:rPr lang="en-US" dirty="0" smtClean="0"/>
              <a:t>Find K centers for N data </a:t>
            </a:r>
          </a:p>
          <a:p>
            <a:pPr lvl="1"/>
            <a:r>
              <a:rPr lang="en-US" dirty="0" smtClean="0"/>
              <a:t>K-clustering problem, known as NP-hard</a:t>
            </a:r>
          </a:p>
          <a:p>
            <a:pPr lvl="1"/>
            <a:r>
              <a:rPr lang="en-US" dirty="0" smtClean="0"/>
              <a:t>Use Expectation-Maximization (EM) method</a:t>
            </a:r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85800"/>
            <a:ext cx="5943600" cy="2763841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7239000" y="2789299"/>
            <a:ext cx="1749865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 Topographic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30638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GTM with EM method (Maximize Log-Likelihood)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K latent variables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k</a:t>
            </a:r>
            <a:r>
              <a:rPr lang="en-US" dirty="0" smtClean="0"/>
              <a:t>) and a non-linear mapping function </a:t>
            </a:r>
            <a:r>
              <a:rPr lang="en-US" i="1" dirty="0" err="1" smtClean="0"/>
              <a:t>f</a:t>
            </a:r>
            <a:r>
              <a:rPr lang="en-US" dirty="0" smtClean="0"/>
              <a:t> with random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Map K latent points to the data space by using </a:t>
            </a:r>
            <a:r>
              <a:rPr lang="en-US" i="1" dirty="0" err="1" smtClean="0"/>
              <a:t>f</a:t>
            </a:r>
            <a:endParaRPr lang="en-US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Measure proximity based on Gaussian noise 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Update </a:t>
            </a:r>
            <a:r>
              <a:rPr lang="en-US" i="1" dirty="0" err="1" smtClean="0"/>
              <a:t>f</a:t>
            </a:r>
            <a:r>
              <a:rPr lang="en-US" dirty="0" smtClean="0"/>
              <a:t> to maximize log-likelihood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Find a configuration of data points in the latent space </a:t>
            </a:r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85800"/>
            <a:ext cx="5943600" cy="2763841"/>
          </a:xfrm>
          <a:prstGeom prst="rect">
            <a:avLst/>
          </a:prstGeom>
        </p:spPr>
      </p:pic>
      <p:grpSp>
        <p:nvGrpSpPr>
          <p:cNvPr id="7" name="Group 9"/>
          <p:cNvGrpSpPr/>
          <p:nvPr/>
        </p:nvGrpSpPr>
        <p:grpSpPr>
          <a:xfrm>
            <a:off x="7239000" y="2789299"/>
            <a:ext cx="1749865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200" y="5105400"/>
            <a:ext cx="381794" cy="763588"/>
            <a:chOff x="304006" y="4648994"/>
            <a:chExt cx="610394" cy="1219994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304800" y="5867400"/>
              <a:ext cx="6096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-304800" y="5257800"/>
              <a:ext cx="12192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4006" y="4648994"/>
              <a:ext cx="610394" cy="158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2d_pc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68" t="4082" b="7352"/>
              <a:stretch>
                <a:fillRect/>
              </a:stretch>
            </p:blipFill>
          </mc:Choice>
          <mc:Fallback>
            <p:blipFill>
              <a:blip r:embed="rId4"/>
              <a:srcRect l="5868" t="4082" b="7352"/>
              <a:stretch>
                <a:fillRect/>
              </a:stretch>
            </p:blipFill>
          </mc:Fallback>
        </mc:AlternateContent>
        <p:spPr>
          <a:xfrm>
            <a:off x="990600" y="3505200"/>
            <a:ext cx="3514711" cy="3306879"/>
          </a:xfrm>
          <a:prstGeom prst="rect">
            <a:avLst/>
          </a:prstGeom>
        </p:spPr>
      </p:pic>
      <p:pic>
        <p:nvPicPr>
          <p:cNvPr id="5" name="Picture 4" descr="oil2d_da_au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7329" t="9156" r="2723" b="5219"/>
              <a:stretch>
                <a:fillRect/>
              </a:stretch>
            </p:blipFill>
          </mc:Choice>
          <mc:Fallback>
            <p:blipFill>
              <a:blip r:embed="rId6"/>
              <a:srcRect l="7329" t="9156" r="2723" b="5219"/>
              <a:stretch>
                <a:fillRect/>
              </a:stretch>
            </p:blipFill>
          </mc:Fallback>
        </mc:AlternateContent>
        <p:spPr>
          <a:xfrm>
            <a:off x="4692258" y="3564170"/>
            <a:ext cx="3460158" cy="329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36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Computational complexity is </a:t>
            </a:r>
            <a:r>
              <a:rPr lang="en-US" i="1" dirty="0" smtClean="0"/>
              <a:t>O</a:t>
            </a:r>
            <a:r>
              <a:rPr lang="en-US" dirty="0" smtClean="0"/>
              <a:t>(KN), where </a:t>
            </a:r>
          </a:p>
          <a:p>
            <a:pPr lvl="1"/>
            <a:r>
              <a:rPr lang="en-US" dirty="0" smtClean="0"/>
              <a:t>N is the number of data points </a:t>
            </a:r>
          </a:p>
          <a:p>
            <a:pPr lvl="1"/>
            <a:r>
              <a:rPr lang="en-US" dirty="0" smtClean="0"/>
              <a:t>K is the number of latent variables or </a:t>
            </a:r>
            <a:r>
              <a:rPr lang="en-US" i="1" dirty="0" smtClean="0"/>
              <a:t>clusters</a:t>
            </a:r>
            <a:r>
              <a:rPr lang="en-US" dirty="0" smtClean="0"/>
              <a:t>. K &lt;&lt; N </a:t>
            </a:r>
          </a:p>
          <a:p>
            <a:r>
              <a:rPr lang="en-US" dirty="0" smtClean="0"/>
              <a:t>Efficient, compared with MDS which is </a:t>
            </a:r>
            <a:r>
              <a:rPr lang="en-US" i="1" dirty="0" smtClean="0"/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Produce more separable map (right) than PCA (left)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440668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429000"/>
            <a:ext cx="1066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GTM’s</a:t>
            </a:r>
            <a:r>
              <a:rPr lang="en-US" dirty="0" smtClean="0"/>
              <a:t> EM find only local optimal solution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Need a method to find global optimal solution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Applying Deterministic Annealing (DA) algorithm</a:t>
            </a:r>
          </a:p>
          <a:p>
            <a:endParaRPr lang="en-US" dirty="0" smtClean="0"/>
          </a:p>
          <a:p>
            <a:r>
              <a:rPr lang="en-US" dirty="0" smtClean="0"/>
              <a:t>Find better convergence strategy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Control parameters in a dynamic way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Proposing “adaptive”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GTM’s</a:t>
            </a:r>
            <a:r>
              <a:rPr lang="en-US" dirty="0" smtClean="0"/>
              <a:t> EM find only local optimal solution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Need a method to find global optimal solution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Applying Deterministic Annealing (DA) algorithm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Find better convergence strategy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7F7F7F"/>
                </a:solidFill>
              </a:rPr>
              <a:t>Control parameters in a dynamic way</a:t>
            </a:r>
          </a:p>
          <a:p>
            <a:pPr lvl="1" indent="-374904">
              <a:buFont typeface="Lucida Grande"/>
              <a:buChar char="➥"/>
            </a:pPr>
            <a:r>
              <a:rPr lang="en-US" dirty="0" smtClean="0">
                <a:solidFill>
                  <a:srgbClr val="7F7F7F"/>
                </a:solidFill>
              </a:rPr>
              <a:t>Proposing “adaptive”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Annealing (DA)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heuristic to find a global solution</a:t>
            </a:r>
          </a:p>
          <a:p>
            <a:pPr lvl="1"/>
            <a:r>
              <a:rPr lang="en-US" dirty="0" smtClean="0"/>
              <a:t>The principle of maximum entropy : choose a solution when entropy is maximum, the answer will be the most </a:t>
            </a:r>
            <a:r>
              <a:rPr lang="en-US" i="1" dirty="0" smtClean="0"/>
              <a:t>unbiased </a:t>
            </a:r>
            <a:r>
              <a:rPr lang="en-US" dirty="0" smtClean="0"/>
              <a:t>and </a:t>
            </a:r>
            <a:r>
              <a:rPr lang="en-US" i="1" dirty="0" smtClean="0"/>
              <a:t>non-committal</a:t>
            </a:r>
            <a:endParaRPr lang="en-US" dirty="0" smtClean="0"/>
          </a:p>
          <a:p>
            <a:pPr lvl="1"/>
            <a:r>
              <a:rPr lang="en-US" dirty="0" smtClean="0"/>
              <a:t>Similar to Simulated Annealing (SA) which is based on random walk model </a:t>
            </a:r>
          </a:p>
          <a:p>
            <a:pPr lvl="1"/>
            <a:r>
              <a:rPr lang="en-US" dirty="0" smtClean="0"/>
              <a:t>But, DA is deterministic with no use of randomness</a:t>
            </a:r>
          </a:p>
          <a:p>
            <a:r>
              <a:rPr lang="en-US" dirty="0" smtClean="0"/>
              <a:t>New paradigm</a:t>
            </a:r>
          </a:p>
          <a:p>
            <a:pPr lvl="1"/>
            <a:r>
              <a:rPr lang="en-US" dirty="0" smtClean="0"/>
              <a:t>Analogy in thermodynamics</a:t>
            </a:r>
          </a:p>
          <a:p>
            <a:pPr lvl="1"/>
            <a:r>
              <a:rPr lang="en-US" dirty="0" smtClean="0"/>
              <a:t>Find solutions as lowering temperature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New objective function, free energy </a:t>
            </a:r>
            <a:r>
              <a:rPr lang="en-US" i="1" dirty="0" smtClean="0"/>
              <a:t>F</a:t>
            </a:r>
            <a:r>
              <a:rPr lang="en-US" dirty="0" smtClean="0"/>
              <a:t> = </a:t>
            </a:r>
            <a:r>
              <a:rPr lang="en-US" i="1" dirty="0" smtClean="0"/>
              <a:t>D </a:t>
            </a:r>
            <a:r>
              <a:rPr lang="en-US" dirty="0" smtClean="0"/>
              <a:t>− </a:t>
            </a:r>
            <a:r>
              <a:rPr lang="en-US" i="1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Minimize free energy </a:t>
            </a:r>
            <a:r>
              <a:rPr lang="en-US" i="1" dirty="0" smtClean="0"/>
              <a:t>F</a:t>
            </a:r>
            <a:r>
              <a:rPr lang="en-US" dirty="0" smtClean="0"/>
              <a:t> by lowering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1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Energy for 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Energy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 : expected distortion</a:t>
            </a:r>
          </a:p>
          <a:p>
            <a:pPr lvl="1"/>
            <a:r>
              <a:rPr lang="en-US" dirty="0" smtClean="0"/>
              <a:t>H : Shannon entropy</a:t>
            </a:r>
          </a:p>
          <a:p>
            <a:pPr lvl="1"/>
            <a:r>
              <a:rPr lang="en-US" dirty="0" smtClean="0"/>
              <a:t>T : computational temperature</a:t>
            </a:r>
          </a:p>
          <a:p>
            <a:pPr lvl="1"/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dirty="0" smtClean="0"/>
              <a:t> : partitioning function</a:t>
            </a:r>
          </a:p>
          <a:p>
            <a:r>
              <a:rPr lang="en-US" dirty="0" smtClean="0"/>
              <a:t>Partitioning Function for GTM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1600" y="2006600"/>
            <a:ext cx="26289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43400" y="1485900"/>
            <a:ext cx="29718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85800" y="5158990"/>
            <a:ext cx="3556000" cy="1089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0" y="5311390"/>
            <a:ext cx="4070350" cy="87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Words>953</Words>
  <Application>Microsoft Macintosh PowerPoint</Application>
  <PresentationFormat>On-screen Show (4:3)</PresentationFormat>
  <Paragraphs>227</Paragraphs>
  <Slides>22</Slides>
  <Notes>8</Notes>
  <HiddenSlides>0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Generative Topographic Mapping by Deterministic Annealing</vt:lpstr>
      <vt:lpstr>Dimension Reduction</vt:lpstr>
      <vt:lpstr>Generative Topographic Mapping</vt:lpstr>
      <vt:lpstr>Generative Topographic Mapping</vt:lpstr>
      <vt:lpstr>Advantages of GTM</vt:lpstr>
      <vt:lpstr>Challenges</vt:lpstr>
      <vt:lpstr>Challenges</vt:lpstr>
      <vt:lpstr>Deterministic Annealing (DA)</vt:lpstr>
      <vt:lpstr>Free Energy for GTM</vt:lpstr>
      <vt:lpstr>GTM with Deterministic Annealing</vt:lpstr>
      <vt:lpstr>Challenges</vt:lpstr>
      <vt:lpstr>Adaptive Cooling Schedule</vt:lpstr>
      <vt:lpstr>Phase Transition</vt:lpstr>
      <vt:lpstr>Demonstration</vt:lpstr>
      <vt:lpstr>1st Critical Temperature</vt:lpstr>
      <vt:lpstr>jth Critical Temperature (j &gt; 1)</vt:lpstr>
      <vt:lpstr>DA-GTM with Adaptive Cooling</vt:lpstr>
      <vt:lpstr>DA-GTM Result</vt:lpstr>
      <vt:lpstr>Conclusion</vt:lpstr>
      <vt:lpstr>Slide 19</vt:lpstr>
      <vt:lpstr>Navigating Chemical Space</vt:lpstr>
      <vt:lpstr>Comparison of DA Clustering</vt:lpstr>
    </vt:vector>
  </TitlesOfParts>
  <Company>Indiana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with  Generative Topographic Mapping</dc:title>
  <dc:creator>Jong Youl Choi</dc:creator>
  <cp:lastModifiedBy>Jong Youl Choi</cp:lastModifiedBy>
  <cp:revision>451</cp:revision>
  <cp:lastPrinted>2010-04-12T13:19:23Z</cp:lastPrinted>
  <dcterms:created xsi:type="dcterms:W3CDTF">2010-06-06T06:23:25Z</dcterms:created>
  <dcterms:modified xsi:type="dcterms:W3CDTF">2010-06-06T06:24:44Z</dcterms:modified>
</cp:coreProperties>
</file>