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howSpecialPlsOnTitleSld="0" saveSubsetFonts="1" autoCompressPictures="0">
  <p:sldMasterIdLst>
    <p:sldMasterId id="2147483734" r:id="rId1"/>
  </p:sldMasterIdLst>
  <p:notesMasterIdLst>
    <p:notesMasterId r:id="rId21"/>
  </p:notesMasterIdLst>
  <p:handoutMasterIdLst>
    <p:handoutMasterId r:id="rId22"/>
  </p:handoutMasterIdLst>
  <p:sldIdLst>
    <p:sldId id="290" r:id="rId2"/>
    <p:sldId id="321" r:id="rId3"/>
    <p:sldId id="303" r:id="rId4"/>
    <p:sldId id="305" r:id="rId5"/>
    <p:sldId id="306" r:id="rId6"/>
    <p:sldId id="301" r:id="rId7"/>
    <p:sldId id="318" r:id="rId8"/>
    <p:sldId id="311" r:id="rId9"/>
    <p:sldId id="312" r:id="rId10"/>
    <p:sldId id="313" r:id="rId11"/>
    <p:sldId id="308" r:id="rId12"/>
    <p:sldId id="309" r:id="rId13"/>
    <p:sldId id="314" r:id="rId14"/>
    <p:sldId id="322" r:id="rId15"/>
    <p:sldId id="316" r:id="rId16"/>
    <p:sldId id="317" r:id="rId17"/>
    <p:sldId id="315" r:id="rId18"/>
    <p:sldId id="274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scaleToFitPaper="1" frameSlides="1"/>
  <p:clrMru>
    <a:srgbClr val="5700FF"/>
    <a:srgbClr val="010000"/>
    <a:srgbClr val="C8995A"/>
    <a:srgbClr val="2F2FA4"/>
    <a:srgbClr val="F30032"/>
    <a:srgbClr val="3100FF"/>
    <a:srgbClr val="D30029"/>
    <a:srgbClr val="E2EDE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559" autoAdjust="0"/>
    <p:restoredTop sz="91370" autoAdjust="0"/>
  </p:normalViewPr>
  <p:slideViewPr>
    <p:cSldViewPr snapToObjects="1">
      <p:cViewPr>
        <p:scale>
          <a:sx n="100" d="100"/>
          <a:sy n="100" d="100"/>
        </p:scale>
        <p:origin x="-936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9" d="100"/>
          <a:sy n="99" d="100"/>
        </p:scale>
        <p:origin x="-2416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6C312-AEA9-FC48-BB46-03BB5D96194D}" type="datetimeFigureOut">
              <a:rPr lang="en-US" smtClean="0"/>
              <a:pPr/>
              <a:t>6/22/10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A29A4-555A-4E4D-9DC8-E45802AF1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E37FF-6568-F243-BB68-AF24F1D3C5A7}" type="datetimeFigureOut">
              <a:rPr lang="en-US" smtClean="0"/>
              <a:pPr/>
              <a:t>6/22/10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A12F6-8783-B54E-BD62-66C75C774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12F6-8783-B54E-BD62-66C75C77408C}" type="slidenum">
              <a:rPr lang="en-US" smtClean="0"/>
              <a:pPr/>
              <a:t>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Drug discovery process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nowadays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consume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bench scientists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12F6-8783-B54E-BD62-66C75C77408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</a:t>
            </a:r>
            <a:r>
              <a:rPr lang="en-US" baseline="0" dirty="0" smtClean="0"/>
              <a:t> help efficient drug discovery, </a:t>
            </a:r>
            <a:r>
              <a:rPr lang="en-US" dirty="0" smtClean="0"/>
              <a:t>we have developed</a:t>
            </a:r>
            <a:r>
              <a:rPr lang="en-US" baseline="0" dirty="0" smtClean="0"/>
              <a:t> a system with the following three motivations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12F6-8783-B54E-BD62-66C75C77408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12F6-8783-B54E-BD62-66C75C77408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Another</a:t>
            </a:r>
            <a:r>
              <a:rPr lang="en-US" baseline="0" dirty="0" smtClean="0"/>
              <a:t> approach to improve GTM performance is to develop an interpolation algorithm for GTM. </a:t>
            </a:r>
          </a:p>
          <a:p>
            <a:r>
              <a:rPr lang="en-US" baseline="0" dirty="0" smtClean="0"/>
              <a:t>As we consider the GTM as a machine learning algorithm, the training process of GTM is to learn K centers based on N data points.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12F6-8783-B54E-BD62-66C75C77408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600D-AF35-644E-BF02-E330E6F24622}" type="datetime1">
              <a:rPr lang="en-US" smtClean="0"/>
              <a:pPr/>
              <a:t>6/22/10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132F-3CB9-BA45-A163-DC609162755B}" type="datetime1">
              <a:rPr lang="en-US" smtClean="0"/>
              <a:pPr/>
              <a:t>6/22/10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2407-946F-0844-B5C2-096A960B99D0}" type="datetime1">
              <a:rPr lang="en-US" smtClean="0"/>
              <a:pPr/>
              <a:t>6/22/10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4BC5-14D8-EA4E-AEE8-9C14A1A08A9F}" type="datetime1">
              <a:rPr lang="en-US" smtClean="0"/>
              <a:pPr/>
              <a:t>6/22/10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FD76-96C1-7040-982A-387CFA9680C3}" type="datetime1">
              <a:rPr lang="en-US" smtClean="0"/>
              <a:pPr/>
              <a:t>6/22/10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A5BD-0226-3D4D-80AB-AA0A8D5DECA9}" type="datetime1">
              <a:rPr lang="en-US" smtClean="0"/>
              <a:pPr/>
              <a:t>6/22/10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0AEB-A381-6C4D-8C07-56BFB5978942}" type="datetime1">
              <a:rPr lang="en-US" smtClean="0"/>
              <a:pPr/>
              <a:t>6/22/10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ACA9-1164-2849-833B-ADBCC3634E89}" type="datetime1">
              <a:rPr lang="en-US" smtClean="0"/>
              <a:pPr/>
              <a:t>6/22/10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DC44-782A-C748-BAC6-888517D39071}" type="datetime1">
              <a:rPr lang="en-US" smtClean="0"/>
              <a:pPr/>
              <a:t>6/22/10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7931-D24E-5E4C-A6AA-FCC1D053D19C}" type="datetime1">
              <a:rPr lang="en-US" smtClean="0"/>
              <a:pPr/>
              <a:t>6/22/10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8BC1-857F-8F44-8D85-21450A5F5392}" type="datetime1">
              <a:rPr lang="en-US" smtClean="0"/>
              <a:pPr/>
              <a:t>6/22/10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42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4CC3E-D94A-D347-BF69-09B52EC20201}" type="datetime1">
              <a:rPr lang="en-US" smtClean="0"/>
              <a:pPr/>
              <a:t>6/22/10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2F2FA4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2F2FA4"/>
        </a:buClr>
        <a:buFont typeface="Lucida Grande"/>
        <a:buChar char="▸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Relationship Id="rId3" Type="http://schemas.openxmlformats.org/officeDocument/2006/relationships/image" Target="../media/image20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xmlns.com/foaf/0.1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jychoi/Papers/proposal/GTM3D_ctd_disease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df"/><Relationship Id="rId4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2057400"/>
          </a:xfrm>
        </p:spPr>
        <p:txBody>
          <a:bodyPr>
            <a:noAutofit/>
          </a:bodyPr>
          <a:lstStyle/>
          <a:p>
            <a:r>
              <a:rPr lang="en-US" sz="4400" dirty="0" smtClean="0"/>
              <a:t>Browsing Large Scale </a:t>
            </a:r>
            <a:r>
              <a:rPr lang="en-US" sz="4400" dirty="0" err="1" smtClean="0"/>
              <a:t>Cheminformatics</a:t>
            </a:r>
            <a:r>
              <a:rPr lang="en-US" sz="4400" dirty="0" smtClean="0"/>
              <a:t> Data </a:t>
            </a:r>
            <a:br>
              <a:rPr lang="en-US" sz="4400" dirty="0" smtClean="0"/>
            </a:br>
            <a:r>
              <a:rPr lang="en-US" sz="4400" dirty="0" smtClean="0"/>
              <a:t>with Dimension Reduction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048000"/>
            <a:ext cx="5181600" cy="1981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Jong Youl Choi, </a:t>
            </a:r>
            <a:r>
              <a:rPr lang="en-US" sz="2400" dirty="0" err="1" smtClean="0">
                <a:solidFill>
                  <a:schemeClr val="tx1"/>
                </a:solidFill>
              </a:rPr>
              <a:t>Seung-Hee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Bae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Judy </a:t>
            </a:r>
            <a:r>
              <a:rPr lang="en-US" sz="2400" dirty="0" err="1" smtClean="0">
                <a:solidFill>
                  <a:schemeClr val="tx1"/>
                </a:solidFill>
              </a:rPr>
              <a:t>Qiu</a:t>
            </a:r>
            <a:r>
              <a:rPr lang="en-US" sz="2400" dirty="0" smtClean="0">
                <a:solidFill>
                  <a:schemeClr val="tx1"/>
                </a:solidFill>
              </a:rPr>
              <a:t>, Geoffrey Fox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School of Informatics and Computing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Pervasive Technology Institute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Indiana University</a:t>
            </a:r>
          </a:p>
        </p:txBody>
      </p:sp>
      <p:pic>
        <p:nvPicPr>
          <p:cNvPr id="11" name="Picture 7" descr="C:\Users\yangruan\Documents\IUB\2nd Semester\RA\CTS09 POSTER\IU_Pervasive_Tech\IU_Pervasive_Tech\VERTICAL\V_TIFF\IU_PrvTchInst.V.CMYKAl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0177" y="5281631"/>
            <a:ext cx="3220423" cy="134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8"/>
          <p:cNvGrpSpPr/>
          <p:nvPr/>
        </p:nvGrpSpPr>
        <p:grpSpPr>
          <a:xfrm>
            <a:off x="897498" y="5181600"/>
            <a:ext cx="3750702" cy="1420756"/>
            <a:chOff x="4648200" y="5284844"/>
            <a:chExt cx="3750702" cy="1420756"/>
          </a:xfrm>
        </p:grpSpPr>
        <p:sp>
          <p:nvSpPr>
            <p:cNvPr id="12" name="TextBox 11"/>
            <p:cNvSpPr txBox="1"/>
            <p:nvPr/>
          </p:nvSpPr>
          <p:spPr>
            <a:xfrm>
              <a:off x="4648200" y="5953780"/>
              <a:ext cx="375070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US" sz="2800" b="1" dirty="0">
                  <a:solidFill>
                    <a:srgbClr val="0059A0"/>
                  </a:solidFill>
                  <a:latin typeface="+mn-lt"/>
                </a:rPr>
                <a:t>S</a:t>
              </a:r>
              <a:r>
                <a:rPr lang="en-US" sz="2800" b="1" dirty="0">
                  <a:solidFill>
                    <a:srgbClr val="C00000"/>
                  </a:solidFill>
                  <a:latin typeface="+mn-lt"/>
                </a:rPr>
                <a:t>A</a:t>
              </a:r>
              <a:r>
                <a:rPr lang="en-US" sz="2800" b="1" dirty="0">
                  <a:solidFill>
                    <a:srgbClr val="D5D000"/>
                  </a:solidFill>
                  <a:latin typeface="+mn-lt"/>
                </a:rPr>
                <a:t>L</a:t>
              </a:r>
              <a:r>
                <a:rPr lang="en-US" sz="2800" b="1" dirty="0">
                  <a:solidFill>
                    <a:srgbClr val="0059A0"/>
                  </a:solidFill>
                  <a:latin typeface="+mn-lt"/>
                </a:rPr>
                <a:t>S</a:t>
              </a:r>
              <a:r>
                <a:rPr lang="en-US" sz="2800" b="1" dirty="0">
                  <a:solidFill>
                    <a:srgbClr val="00E605"/>
                  </a:solidFill>
                  <a:latin typeface="+mn-lt"/>
                </a:rPr>
                <a:t>A</a:t>
              </a:r>
              <a:r>
                <a:rPr lang="en-US" sz="2800" dirty="0">
                  <a:latin typeface="+mn-lt"/>
                </a:rPr>
                <a:t> project</a:t>
              </a:r>
              <a:r>
                <a:rPr lang="en-US" sz="2800" dirty="0" smtClean="0">
                  <a:latin typeface="+mn-lt"/>
                </a:rPr>
                <a:t> 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pic>
          <p:nvPicPr>
            <p:cNvPr id="13" name="Picture 4" descr="http://salsahpc.indiana.edu/sites/default/files/acquia_slate_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27102" y="5284844"/>
              <a:ext cx="2107118" cy="582556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4648200" y="6274713"/>
              <a:ext cx="375070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US" sz="2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http://</a:t>
              </a:r>
              <a:r>
                <a:rPr lang="en-US" sz="2200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salsahpc.indiana.edu</a:t>
              </a:r>
              <a:endPara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  <p:sp>
        <p:nvSpPr>
          <p:cNvPr id="9" name="Subtitle 2"/>
          <p:cNvSpPr txBox="1">
            <a:spLocks/>
          </p:cNvSpPr>
          <p:nvPr/>
        </p:nvSpPr>
        <p:spPr>
          <a:xfrm>
            <a:off x="4953000" y="3200400"/>
            <a:ext cx="41910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Clr>
                <a:srgbClr val="2F2FA4"/>
              </a:buClr>
            </a:pPr>
            <a:r>
              <a:rPr lang="en-US" sz="2400" dirty="0" smtClean="0">
                <a:latin typeface="Helvetica"/>
                <a:cs typeface="Helvetica"/>
              </a:rPr>
              <a:t>Bin Chen, David Wild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R="0" lvl="0" indent="0" algn="ctr" defTabSz="457200" rtl="0" eaLnBrk="1" fontAlgn="auto" latinLnBrk="0" hangingPunct="1">
              <a:lnSpc>
                <a:spcPct val="100000"/>
              </a:lnSpc>
              <a:spcBef>
                <a:spcPts val="2424"/>
              </a:spcBef>
              <a:spcAft>
                <a:spcPts val="0"/>
              </a:spcAft>
              <a:buClr>
                <a:srgbClr val="2F2FA4"/>
              </a:buClr>
              <a:buSzTx/>
              <a:buFont typeface="Lucida Grande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School of Informatics and Computing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F2FA4"/>
              </a:buClr>
              <a:buSzTx/>
              <a:buFont typeface="Lucida Grande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Indiana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MDS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644" y="1431925"/>
            <a:ext cx="8229600" cy="5426075"/>
          </a:xfrm>
        </p:spPr>
        <p:txBody>
          <a:bodyPr/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Decomposition for P-by-Q compute grid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Reduce memory requirement by 1/PQ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29000" y="2477244"/>
            <a:ext cx="418356" cy="418356"/>
          </a:xfrm>
          <a:prstGeom prst="ellipse">
            <a:avLst/>
          </a:prstGeom>
          <a:solidFill>
            <a:srgbClr val="3100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 anchorCtr="0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10844" y="2477244"/>
            <a:ext cx="418356" cy="418356"/>
          </a:xfrm>
          <a:prstGeom prst="ellipse">
            <a:avLst/>
          </a:prstGeom>
          <a:solidFill>
            <a:srgbClr val="3100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 anchorCtr="0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B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53844" y="2477244"/>
            <a:ext cx="418356" cy="418356"/>
          </a:xfrm>
          <a:prstGeom prst="ellipse">
            <a:avLst/>
          </a:prstGeom>
          <a:solidFill>
            <a:srgbClr val="3100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 anchorCtr="0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438400" y="3544044"/>
            <a:ext cx="418356" cy="418356"/>
          </a:xfrm>
          <a:prstGeom prst="ellipse">
            <a:avLst/>
          </a:prstGeom>
          <a:solidFill>
            <a:srgbClr val="3100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 anchorCtr="0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38400" y="4495800"/>
            <a:ext cx="418356" cy="418356"/>
          </a:xfrm>
          <a:prstGeom prst="ellipse">
            <a:avLst/>
          </a:prstGeom>
          <a:solidFill>
            <a:srgbClr val="3100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 anchorCtr="0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B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38400" y="5562600"/>
            <a:ext cx="418356" cy="418356"/>
          </a:xfrm>
          <a:prstGeom prst="ellipse">
            <a:avLst/>
          </a:prstGeom>
          <a:solidFill>
            <a:srgbClr val="3100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 anchorCtr="0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 descr="SMACOF_update_BofX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997200" y="2933699"/>
            <a:ext cx="3818570" cy="37877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39000" y="1295400"/>
            <a:ext cx="182880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>
                <a:latin typeface="Helvetica"/>
                <a:cs typeface="Helvetica"/>
              </a:rPr>
              <a:t>Example:</a:t>
            </a:r>
          </a:p>
          <a:p>
            <a:r>
              <a:rPr lang="en-US" dirty="0" smtClean="0">
                <a:latin typeface="Helvetica"/>
                <a:cs typeface="Helvetica"/>
              </a:rPr>
              <a:t>A 8-byte double precision matrix for N=100K requires 80GB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Interpolation extension to GTM/MDS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 data processing by GTM or MDS is computing- and memory-intensive</a:t>
            </a:r>
          </a:p>
          <a:p>
            <a:r>
              <a:rPr lang="en-US" dirty="0" smtClean="0"/>
              <a:t>Two step procedure</a:t>
            </a:r>
          </a:p>
          <a:p>
            <a:pPr lvl="1"/>
            <a:r>
              <a:rPr lang="en-US" i="1" dirty="0" smtClean="0"/>
              <a:t>Training </a:t>
            </a:r>
            <a:r>
              <a:rPr lang="en-US" dirty="0" smtClean="0"/>
              <a:t>: training by M samples out of N data</a:t>
            </a:r>
          </a:p>
          <a:p>
            <a:pPr lvl="1"/>
            <a:r>
              <a:rPr lang="en-US" i="1" dirty="0" smtClean="0"/>
              <a:t>Interpolation </a:t>
            </a:r>
            <a:r>
              <a:rPr lang="en-US" dirty="0" smtClean="0"/>
              <a:t>: remaining (N-M) out-of-samples are approximated without training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4343400"/>
            <a:ext cx="17526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M </a:t>
            </a:r>
            <a:b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In-sample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4953000"/>
            <a:ext cx="17526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N-M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Out-of-sample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867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/>
                <a:cs typeface="Helvetica"/>
              </a:rPr>
              <a:t>Total N data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0" y="4408714"/>
            <a:ext cx="1447800" cy="47534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Training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5134428"/>
            <a:ext cx="1447800" cy="55154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Interpolation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 flipV="1">
            <a:off x="2438400" y="4646386"/>
            <a:ext cx="457200" cy="18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hape 9"/>
          <p:cNvCxnSpPr>
            <a:stCxn id="7" idx="3"/>
            <a:endCxn id="8" idx="0"/>
          </p:cNvCxnSpPr>
          <p:nvPr/>
        </p:nvCxnSpPr>
        <p:spPr>
          <a:xfrm>
            <a:off x="4343400" y="4646386"/>
            <a:ext cx="952500" cy="488042"/>
          </a:xfrm>
          <a:prstGeom prst="bentConnector2">
            <a:avLst/>
          </a:prstGeom>
          <a:ln w="381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8" idx="1"/>
          </p:cNvCxnSpPr>
          <p:nvPr/>
        </p:nvCxnSpPr>
        <p:spPr>
          <a:xfrm>
            <a:off x="2438400" y="5410200"/>
            <a:ext cx="2133600" cy="15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24400" y="43434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Helvetica"/>
                <a:cs typeface="Helvetica"/>
              </a:rPr>
              <a:t>Trained data</a:t>
            </a:r>
            <a:endParaRPr lang="en-US" sz="1400" dirty="0">
              <a:latin typeface="Helvetica"/>
              <a:cs typeface="Helvetica"/>
            </a:endParaRPr>
          </a:p>
        </p:txBody>
      </p:sp>
      <p:cxnSp>
        <p:nvCxnSpPr>
          <p:cNvPr id="13" name="Straight Arrow Connector 12"/>
          <p:cNvCxnSpPr>
            <a:stCxn id="8" idx="3"/>
          </p:cNvCxnSpPr>
          <p:nvPr/>
        </p:nvCxnSpPr>
        <p:spPr>
          <a:xfrm>
            <a:off x="6019800" y="5410200"/>
            <a:ext cx="762000" cy="15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781800" y="4953000"/>
            <a:ext cx="16002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Interpolated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GTM/MDS map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PubChemBrowse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616075"/>
          </a:xfrm>
        </p:spPr>
        <p:txBody>
          <a:bodyPr/>
          <a:lstStyle/>
          <a:p>
            <a:r>
              <a:rPr lang="en-US" dirty="0" smtClean="0"/>
              <a:t>Light-weight desktop client</a:t>
            </a:r>
          </a:p>
          <a:p>
            <a:r>
              <a:rPr lang="en-US" dirty="0" smtClean="0"/>
              <a:t>Interactive user interface</a:t>
            </a:r>
          </a:p>
          <a:p>
            <a:r>
              <a:rPr lang="en-US" dirty="0" smtClean="0"/>
              <a:t>Display 3D embedding and meta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81100"/>
            <a:ext cx="4399092" cy="3924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175080"/>
            <a:ext cx="4437457" cy="393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Chem2Bio2RDF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Value-added database of databases</a:t>
            </a:r>
          </a:p>
          <a:p>
            <a:pPr lvl="1"/>
            <a:r>
              <a:rPr lang="en-US" dirty="0" smtClean="0"/>
              <a:t>Aggregate over 20 public databases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PubChem</a:t>
            </a:r>
            <a:r>
              <a:rPr lang="en-US" dirty="0" smtClean="0"/>
              <a:t>, CTD, </a:t>
            </a:r>
            <a:r>
              <a:rPr lang="en-US" dirty="0" err="1" smtClean="0"/>
              <a:t>DrugBank</a:t>
            </a:r>
            <a:r>
              <a:rPr lang="en-US" dirty="0" smtClean="0"/>
              <a:t>, … )</a:t>
            </a:r>
          </a:p>
          <a:p>
            <a:pPr lvl="1"/>
            <a:r>
              <a:rPr lang="en-US" dirty="0" smtClean="0"/>
              <a:t>Stored in RDF (Resource Description Framework)</a:t>
            </a:r>
          </a:p>
          <a:p>
            <a:pPr lvl="1"/>
            <a:r>
              <a:rPr lang="en-US" dirty="0" smtClean="0"/>
              <a:t>Support SPARQL query language</a:t>
            </a:r>
          </a:p>
          <a:p>
            <a:r>
              <a:rPr lang="en-US" dirty="0" smtClean="0"/>
              <a:t>SPARQL query</a:t>
            </a:r>
          </a:p>
          <a:p>
            <a:pPr lvl="1"/>
            <a:r>
              <a:rPr lang="en-US" dirty="0" smtClean="0"/>
              <a:t>A W3C standard query language for RDF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4572000"/>
            <a:ext cx="7086600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</a:rPr>
              <a:t>PREFIX </a:t>
            </a:r>
            <a:r>
              <a:rPr lang="en-US" dirty="0" err="1" smtClean="0">
                <a:latin typeface="Courier"/>
              </a:rPr>
              <a:t>foaf</a:t>
            </a:r>
            <a:r>
              <a:rPr lang="en-US" dirty="0" smtClean="0">
                <a:latin typeface="Courier"/>
              </a:rPr>
              <a:t>: &lt;</a:t>
            </a:r>
            <a:r>
              <a:rPr lang="en-US" dirty="0" smtClean="0">
                <a:solidFill>
                  <a:srgbClr val="71BA58"/>
                </a:solidFill>
                <a:latin typeface="Courier"/>
                <a:hlinkClick r:id="rId2"/>
              </a:rPr>
              <a:t>http://xmlns.com/foaf/0.1/</a:t>
            </a:r>
            <a:r>
              <a:rPr lang="en-US" dirty="0" smtClean="0">
                <a:solidFill>
                  <a:srgbClr val="71BA58"/>
                </a:solidFill>
                <a:latin typeface="Courier"/>
              </a:rPr>
              <a:t>&gt;</a:t>
            </a:r>
          </a:p>
          <a:p>
            <a:r>
              <a:rPr lang="en-US" b="1" dirty="0" smtClean="0">
                <a:solidFill>
                  <a:srgbClr val="792E28"/>
                </a:solidFill>
                <a:latin typeface="Courier-Bold"/>
              </a:rPr>
              <a:t>SELECT</a:t>
            </a:r>
            <a:r>
              <a:rPr lang="en-US" b="1" dirty="0" smtClean="0">
                <a:solidFill>
                  <a:srgbClr val="792E28"/>
                </a:solidFill>
                <a:latin typeface="Courier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urier"/>
              </a:rPr>
              <a:t>?name ?email</a:t>
            </a:r>
          </a:p>
          <a:p>
            <a:r>
              <a:rPr lang="en-US" b="1" dirty="0" smtClean="0">
                <a:solidFill>
                  <a:srgbClr val="792E28"/>
                </a:solidFill>
                <a:latin typeface="Courier-Bold"/>
              </a:rPr>
              <a:t>WHERE</a:t>
            </a:r>
            <a:r>
              <a:rPr lang="en-US" b="1" dirty="0" smtClean="0">
                <a:solidFill>
                  <a:srgbClr val="792E28"/>
                </a:solidFill>
                <a:latin typeface="Courier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urier"/>
              </a:rPr>
              <a:t>{</a:t>
            </a:r>
            <a:r>
              <a:rPr lang="en-US" b="1" dirty="0" smtClean="0">
                <a:solidFill>
                  <a:srgbClr val="71BA58"/>
                </a:solidFill>
                <a:latin typeface="Courier"/>
              </a:rPr>
              <a:t>  </a:t>
            </a:r>
          </a:p>
          <a:p>
            <a:r>
              <a:rPr lang="en-US" b="1" dirty="0" smtClean="0">
                <a:solidFill>
                  <a:srgbClr val="71BA58"/>
                </a:solidFill>
                <a:latin typeface="Courier"/>
              </a:rPr>
              <a:t>  </a:t>
            </a:r>
            <a:r>
              <a:rPr lang="en-US" b="1" dirty="0" smtClean="0">
                <a:latin typeface="Courier"/>
              </a:rPr>
              <a:t>?person a </a:t>
            </a:r>
            <a:r>
              <a:rPr lang="en-US" b="1" dirty="0" err="1" smtClean="0">
                <a:latin typeface="Courier"/>
              </a:rPr>
              <a:t>foaf:Person</a:t>
            </a:r>
            <a:r>
              <a:rPr lang="en-US" b="1" dirty="0" smtClean="0">
                <a:latin typeface="Courier"/>
              </a:rPr>
              <a:t>.  </a:t>
            </a:r>
          </a:p>
          <a:p>
            <a:r>
              <a:rPr lang="en-US" b="1" dirty="0" smtClean="0">
                <a:latin typeface="Courier"/>
              </a:rPr>
              <a:t>  ?person </a:t>
            </a:r>
            <a:r>
              <a:rPr lang="en-US" b="1" dirty="0" err="1" smtClean="0">
                <a:latin typeface="Courier"/>
              </a:rPr>
              <a:t>foaf:name</a:t>
            </a:r>
            <a:r>
              <a:rPr lang="en-US" b="1" dirty="0" smtClean="0">
                <a:latin typeface="Courier"/>
              </a:rPr>
              <a:t> ?name.</a:t>
            </a:r>
          </a:p>
          <a:p>
            <a:r>
              <a:rPr lang="en-US" b="1" dirty="0" smtClean="0">
                <a:latin typeface="Courier"/>
              </a:rPr>
              <a:t>  ?person </a:t>
            </a:r>
            <a:r>
              <a:rPr lang="en-US" b="1" dirty="0" err="1" smtClean="0">
                <a:latin typeface="Courier"/>
              </a:rPr>
              <a:t>foaf:mbox</a:t>
            </a:r>
            <a:r>
              <a:rPr lang="en-US" b="1" dirty="0" smtClean="0">
                <a:latin typeface="Courier"/>
              </a:rPr>
              <a:t> ?email.</a:t>
            </a:r>
          </a:p>
          <a:p>
            <a:r>
              <a:rPr lang="en-US" b="1" dirty="0" smtClean="0">
                <a:latin typeface="Courier"/>
              </a:rPr>
              <a:t>}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97610"/>
            <a:ext cx="5867400" cy="5574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CTD data for gene-disease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9040" y="1295400"/>
            <a:ext cx="459496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459496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57200" y="5562600"/>
            <a:ext cx="8229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 err="1" smtClean="0">
                <a:latin typeface="Calibri" pitchFamily="34" charset="0"/>
              </a:rPr>
              <a:t>PubChem</a:t>
            </a:r>
            <a:r>
              <a:rPr lang="en-US" b="1" i="1" dirty="0" smtClean="0">
                <a:latin typeface="Calibri" pitchFamily="34" charset="0"/>
              </a:rPr>
              <a:t> data with CTD visualization by using MDS (left) and GTM (right)</a:t>
            </a:r>
          </a:p>
          <a:p>
            <a:r>
              <a:rPr lang="en-US" dirty="0" smtClean="0">
                <a:latin typeface="Calibri" pitchFamily="34" charset="0"/>
              </a:rPr>
              <a:t>About 930,000 chemical compounds are visualized as a point in 3D space, annotated by the related genes in Comparative </a:t>
            </a:r>
            <a:r>
              <a:rPr lang="en-US" dirty="0" err="1" smtClean="0">
                <a:latin typeface="Calibri" pitchFamily="34" charset="0"/>
              </a:rPr>
              <a:t>Toxicogenomics</a:t>
            </a:r>
            <a:r>
              <a:rPr lang="en-US" dirty="0" smtClean="0">
                <a:latin typeface="Calibri" pitchFamily="34" charset="0"/>
              </a:rPr>
              <a:t> Database (CTD)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Chem2Bio2RDF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954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57200" y="5505271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Calibri" pitchFamily="34" charset="0"/>
              </a:rPr>
              <a:t>Chemical compounds shown in literatures, visualized by MDS (left) and GTM (right)</a:t>
            </a:r>
          </a:p>
          <a:p>
            <a:r>
              <a:rPr lang="en-US" dirty="0" smtClean="0">
                <a:latin typeface="Calibri" pitchFamily="34" charset="0"/>
              </a:rPr>
              <a:t>Visualized 234,000 chemical compounds which may be related with a set of 5 genes of interest (ABCB1, CHRNB2, DRD2, ESR1, and F2) based on the dataset collected from major journal literatures which is also stored in Chem2Bio2RDF system.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Solvent screening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9200"/>
            <a:ext cx="6468773" cy="5365750"/>
          </a:xfrm>
          <a:prstGeom prst="rect">
            <a:avLst/>
          </a:prstGeom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621172" y="3967877"/>
            <a:ext cx="229422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Calibri" pitchFamily="34" charset="0"/>
              </a:rPr>
              <a:t>Visualizing 215 solvents</a:t>
            </a:r>
          </a:p>
          <a:p>
            <a:r>
              <a:rPr lang="en-US" dirty="0" smtClean="0">
                <a:latin typeface="Calibri" pitchFamily="34" charset="0"/>
              </a:rPr>
              <a:t>215 solvents (colored and labeled) are embedded with 100,000 chemical compounds (colored in grey) in </a:t>
            </a:r>
            <a:r>
              <a:rPr lang="en-US" dirty="0" err="1" smtClean="0">
                <a:latin typeface="Calibri" pitchFamily="34" charset="0"/>
              </a:rPr>
              <a:t>PubChem</a:t>
            </a:r>
            <a:r>
              <a:rPr lang="en-US" dirty="0" smtClean="0">
                <a:latin typeface="Calibri" pitchFamily="34" charset="0"/>
              </a:rPr>
              <a:t> database 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Modern drug discovery </a:t>
            </a:r>
          </a:p>
          <a:p>
            <a:pPr lvl="1"/>
            <a:r>
              <a:rPr lang="en-US" dirty="0" smtClean="0"/>
              <a:t>Data intensive process </a:t>
            </a:r>
          </a:p>
          <a:p>
            <a:pPr lvl="1"/>
            <a:r>
              <a:rPr lang="en-US" dirty="0" smtClean="0"/>
              <a:t>High-throughput </a:t>
            </a:r>
            <a:r>
              <a:rPr lang="en-US" i="1" dirty="0" smtClean="0"/>
              <a:t>in </a:t>
            </a:r>
            <a:r>
              <a:rPr lang="en-US" i="1" dirty="0" err="1" smtClean="0"/>
              <a:t>silico</a:t>
            </a:r>
            <a:r>
              <a:rPr lang="en-US" dirty="0" smtClean="0"/>
              <a:t> screening methods</a:t>
            </a:r>
          </a:p>
          <a:p>
            <a:endParaRPr lang="en-US" dirty="0" smtClean="0"/>
          </a:p>
          <a:p>
            <a:r>
              <a:rPr lang="en-US" dirty="0" err="1" smtClean="0"/>
              <a:t>PubChemBrowse</a:t>
            </a:r>
            <a:endParaRPr lang="en-US" dirty="0" smtClean="0"/>
          </a:p>
          <a:p>
            <a:pPr lvl="1"/>
            <a:r>
              <a:rPr lang="en-US" dirty="0" smtClean="0"/>
              <a:t>A light-weight desktop client</a:t>
            </a:r>
          </a:p>
          <a:p>
            <a:pPr lvl="1"/>
            <a:r>
              <a:rPr lang="en-US" dirty="0" smtClean="0"/>
              <a:t>Parallel high-performance visualization algorithms</a:t>
            </a:r>
          </a:p>
          <a:p>
            <a:pPr lvl="1"/>
            <a:r>
              <a:rPr lang="en-US" dirty="0" smtClean="0"/>
              <a:t>Access multiple databases via Chem2Bio2RDF by using an uniform interface, SPARQL query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0" y="1861066"/>
            <a:ext cx="3276600" cy="769441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2F2FA4"/>
                </a:solidFill>
                <a:latin typeface="Helvetica"/>
                <a:cs typeface="Helvetica"/>
              </a:rPr>
              <a:t>Thank you</a:t>
            </a:r>
            <a:endParaRPr lang="en-US" sz="4400" b="1" dirty="0">
              <a:solidFill>
                <a:srgbClr val="2F2FA4"/>
              </a:solidFill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3429000"/>
            <a:ext cx="3276600" cy="769441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2F2FA4"/>
                </a:solidFill>
                <a:latin typeface="Helvetica"/>
                <a:cs typeface="Helvetica"/>
              </a:rPr>
              <a:t>Question?</a:t>
            </a:r>
            <a:endParaRPr lang="en-US" sz="4400" b="1" dirty="0">
              <a:solidFill>
                <a:srgbClr val="2F2FA4"/>
              </a:solidFill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5638800"/>
            <a:ext cx="6781800" cy="461665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  <a:cs typeface="Helvetica"/>
              </a:rPr>
              <a:t>Email me at </a:t>
            </a:r>
            <a:r>
              <a:rPr lang="en-US" sz="2400" b="1" dirty="0" err="1" smtClean="0">
                <a:latin typeface="Helvetica"/>
                <a:cs typeface="Helvetica"/>
              </a:rPr>
              <a:t>jychoi@cs.indiana.edu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920875"/>
          </a:xfrm>
        </p:spPr>
        <p:txBody>
          <a:bodyPr>
            <a:normAutofit/>
          </a:bodyPr>
          <a:lstStyle/>
          <a:p>
            <a:r>
              <a:rPr lang="en-US" dirty="0" smtClean="0"/>
              <a:t>A pipeline process with various stages</a:t>
            </a:r>
          </a:p>
          <a:p>
            <a:pPr lvl="1"/>
            <a:r>
              <a:rPr lang="en-US" dirty="0" smtClean="0"/>
              <a:t>Many screening processes to filter out large number of chemical compounds</a:t>
            </a:r>
          </a:p>
          <a:p>
            <a:pPr lvl="1"/>
            <a:r>
              <a:rPr lang="en-US" dirty="0" smtClean="0"/>
              <a:t>Empirical science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66800"/>
            <a:ext cx="8991600" cy="33988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33800" y="4419600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Nature Reviews Drug Discovery 1, 515–528 (1 July 2002)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676650"/>
            <a:ext cx="4114800" cy="3086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Mining for Drug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334000" cy="5426075"/>
          </a:xfrm>
        </p:spPr>
        <p:txBody>
          <a:bodyPr>
            <a:normAutofit/>
          </a:bodyPr>
          <a:lstStyle/>
          <a:p>
            <a:r>
              <a:rPr lang="en-US" dirty="0" smtClean="0"/>
              <a:t>Modern drug discovery</a:t>
            </a:r>
          </a:p>
          <a:p>
            <a:pPr lvl="1"/>
            <a:r>
              <a:rPr lang="en-US" dirty="0" smtClean="0"/>
              <a:t>Not an empirical science anymore</a:t>
            </a:r>
          </a:p>
          <a:p>
            <a:pPr lvl="1"/>
            <a:r>
              <a:rPr lang="en-US" dirty="0" smtClean="0"/>
              <a:t>Data intensive science</a:t>
            </a:r>
          </a:p>
          <a:p>
            <a:pPr lvl="1"/>
            <a:r>
              <a:rPr lang="en-US" dirty="0" smtClean="0"/>
              <a:t>Use of </a:t>
            </a:r>
            <a:r>
              <a:rPr lang="en-US" i="1" dirty="0" smtClean="0"/>
              <a:t>in </a:t>
            </a:r>
            <a:r>
              <a:rPr lang="en-US" i="1" dirty="0" err="1" smtClean="0"/>
              <a:t>silico</a:t>
            </a:r>
            <a:r>
              <a:rPr lang="en-US" i="1" dirty="0" smtClean="0"/>
              <a:t> </a:t>
            </a:r>
            <a:r>
              <a:rPr lang="en-US" dirty="0" smtClean="0"/>
              <a:t>screening methods</a:t>
            </a:r>
          </a:p>
          <a:p>
            <a:endParaRPr lang="en-US" dirty="0" smtClean="0"/>
          </a:p>
          <a:p>
            <a:r>
              <a:rPr lang="en-US" dirty="0" smtClean="0"/>
              <a:t>Numerous open databases</a:t>
            </a:r>
          </a:p>
          <a:p>
            <a:pPr lvl="1"/>
            <a:r>
              <a:rPr lang="en-US" dirty="0" smtClean="0"/>
              <a:t>NIH founded </a:t>
            </a:r>
            <a:r>
              <a:rPr lang="en-US" dirty="0" err="1" smtClean="0"/>
              <a:t>PubChem</a:t>
            </a:r>
            <a:endParaRPr lang="en-US" dirty="0" smtClean="0"/>
          </a:p>
          <a:p>
            <a:pPr lvl="1"/>
            <a:r>
              <a:rPr lang="en-US" dirty="0" err="1" smtClean="0"/>
              <a:t>DrugBank</a:t>
            </a:r>
            <a:r>
              <a:rPr lang="en-US" dirty="0" smtClean="0"/>
              <a:t>, Comparative </a:t>
            </a:r>
            <a:br>
              <a:rPr lang="en-US" dirty="0" smtClean="0"/>
            </a:br>
            <a:r>
              <a:rPr lang="en-US" dirty="0" err="1" smtClean="0"/>
              <a:t>Toxicogenomics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Database (CTD),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002268"/>
            <a:ext cx="3276600" cy="2608098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562600" y="3593068"/>
            <a:ext cx="350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latin typeface="Calibri" pitchFamily="34" charset="0"/>
              </a:rPr>
              <a:t>(</a:t>
            </a:r>
            <a:r>
              <a:rPr lang="en-US" dirty="0" smtClean="0"/>
              <a:t>Cresset’s </a:t>
            </a:r>
            <a:r>
              <a:rPr lang="en-US" dirty="0" err="1" smtClean="0"/>
              <a:t>FieldAlign</a:t>
            </a:r>
            <a:r>
              <a:rPr lang="en-US" dirty="0" smtClean="0"/>
              <a:t>, </a:t>
            </a:r>
            <a:r>
              <a:rPr lang="en-US" dirty="0" smtClean="0">
                <a:latin typeface="Calibri" pitchFamily="34" charset="0"/>
              </a:rPr>
              <a:t>Nature, 2007)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172200" y="6352143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(Chem2Bio2RDF)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browse large and high-dimensional data</a:t>
            </a:r>
          </a:p>
          <a:p>
            <a:pPr marL="740664" lvl="1" indent="-374904">
              <a:buFont typeface="Arial"/>
              <a:buChar char="➥"/>
            </a:pPr>
            <a:r>
              <a:rPr lang="en-US" dirty="0" smtClean="0">
                <a:solidFill>
                  <a:srgbClr val="FF0000"/>
                </a:solidFill>
              </a:rPr>
              <a:t>Data visualization by dimension reduction</a:t>
            </a:r>
          </a:p>
          <a:p>
            <a:pPr marL="740664" lvl="1" indent="-374904">
              <a:buFont typeface="Arial"/>
              <a:buChar char="➥"/>
            </a:pPr>
            <a:r>
              <a:rPr lang="en-US" dirty="0" smtClean="0">
                <a:solidFill>
                  <a:srgbClr val="FF0000"/>
                </a:solidFill>
              </a:rPr>
              <a:t>High-performance dimension reduction algorithms</a:t>
            </a:r>
          </a:p>
          <a:p>
            <a:endParaRPr lang="en-US" dirty="0" smtClean="0"/>
          </a:p>
          <a:p>
            <a:r>
              <a:rPr lang="en-US" dirty="0" smtClean="0"/>
              <a:t>To utilize many open (value-added) data</a:t>
            </a:r>
          </a:p>
          <a:p>
            <a:pPr marL="740664" lvl="1" indent="-374904">
              <a:buFont typeface="Arial"/>
              <a:buChar char="➥"/>
            </a:pPr>
            <a:r>
              <a:rPr lang="en-US" dirty="0" smtClean="0">
                <a:solidFill>
                  <a:srgbClr val="FF0000"/>
                </a:solidFill>
              </a:rPr>
              <a:t>Combine data from different sources in one place</a:t>
            </a:r>
          </a:p>
          <a:p>
            <a:pPr marL="740664" lvl="1" indent="-374904">
              <a:buFont typeface="Arial"/>
              <a:buChar char="➥"/>
            </a:pPr>
            <a:r>
              <a:rPr lang="en-US" dirty="0" smtClean="0">
                <a:solidFill>
                  <a:srgbClr val="FF0000"/>
                </a:solidFill>
              </a:rPr>
              <a:t>A uniform interface</a:t>
            </a:r>
          </a:p>
          <a:p>
            <a:endParaRPr lang="en-US" dirty="0" smtClean="0"/>
          </a:p>
          <a:p>
            <a:r>
              <a:rPr lang="en-US" dirty="0" smtClean="0"/>
              <a:t>A light-weight easy-to-use visualization tool</a:t>
            </a:r>
          </a:p>
          <a:p>
            <a:pPr marL="740664" lvl="1" indent="-374904">
              <a:buFont typeface="Arial"/>
              <a:buChar char="➥"/>
            </a:pPr>
            <a:r>
              <a:rPr lang="en-US" dirty="0" smtClean="0">
                <a:solidFill>
                  <a:srgbClr val="FF0000"/>
                </a:solidFill>
              </a:rPr>
              <a:t>A desktop client with an user-friendly UI </a:t>
            </a:r>
          </a:p>
          <a:p>
            <a:pPr marL="740664" lvl="1" indent="-374904">
              <a:buFont typeface="Arial"/>
              <a:buChar char="➥"/>
            </a:pPr>
            <a:r>
              <a:rPr lang="en-US" dirty="0" smtClean="0">
                <a:solidFill>
                  <a:srgbClr val="FF0000"/>
                </a:solidFill>
              </a:rPr>
              <a:t>Easy to use high-performance computing resources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PubChemBrowse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03950"/>
            <a:ext cx="2133600" cy="365125"/>
          </a:xfrm>
        </p:spPr>
        <p:txBody>
          <a:bodyPr/>
          <a:lstStyle/>
          <a:p>
            <a:fld id="{52F0F68C-E4B4-0944-B06C-4EB1693564A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4200" y="5257799"/>
            <a:ext cx="2311400" cy="5778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Visualization Algorithms</a:t>
            </a:r>
            <a:endParaRPr lang="en-US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4108449"/>
            <a:ext cx="965200" cy="127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108449"/>
            <a:ext cx="965200" cy="127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4108449"/>
            <a:ext cx="965200" cy="1270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410960" y="5340350"/>
            <a:ext cx="2311400" cy="5778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Chem2Bio2RDF</a:t>
            </a:r>
            <a:endParaRPr lang="en-US" b="1" dirty="0"/>
          </a:p>
        </p:txBody>
      </p:sp>
      <p:sp>
        <p:nvSpPr>
          <p:cNvPr id="24" name="Can 23"/>
          <p:cNvSpPr/>
          <p:nvPr/>
        </p:nvSpPr>
        <p:spPr>
          <a:xfrm>
            <a:off x="7315200" y="4691380"/>
            <a:ext cx="576580" cy="525780"/>
          </a:xfrm>
          <a:prstGeom prst="can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4191000"/>
            <a:ext cx="965200" cy="1270000"/>
          </a:xfrm>
          <a:prstGeom prst="rect">
            <a:avLst/>
          </a:prstGeom>
        </p:spPr>
      </p:pic>
      <p:sp>
        <p:nvSpPr>
          <p:cNvPr id="23" name="Can 22"/>
          <p:cNvSpPr/>
          <p:nvPr/>
        </p:nvSpPr>
        <p:spPr>
          <a:xfrm>
            <a:off x="7315200" y="4199890"/>
            <a:ext cx="576580" cy="525780"/>
          </a:xfrm>
          <a:prstGeom prst="can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28" name="Can 27"/>
          <p:cNvSpPr/>
          <p:nvPr/>
        </p:nvSpPr>
        <p:spPr>
          <a:xfrm>
            <a:off x="8128000" y="4688840"/>
            <a:ext cx="576580" cy="525780"/>
          </a:xfrm>
          <a:prstGeom prst="can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29" name="Can 28"/>
          <p:cNvSpPr/>
          <p:nvPr/>
        </p:nvSpPr>
        <p:spPr>
          <a:xfrm>
            <a:off x="8128000" y="4197350"/>
            <a:ext cx="576580" cy="525780"/>
          </a:xfrm>
          <a:prstGeom prst="can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26" name="Can 25"/>
          <p:cNvSpPr/>
          <p:nvPr/>
        </p:nvSpPr>
        <p:spPr>
          <a:xfrm>
            <a:off x="7721600" y="4919980"/>
            <a:ext cx="576580" cy="525780"/>
          </a:xfrm>
          <a:prstGeom prst="can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27" name="Can 26"/>
          <p:cNvSpPr/>
          <p:nvPr/>
        </p:nvSpPr>
        <p:spPr>
          <a:xfrm>
            <a:off x="7721600" y="4428490"/>
            <a:ext cx="576580" cy="525780"/>
          </a:xfrm>
          <a:prstGeom prst="can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30" name="Rectangle 29"/>
          <p:cNvSpPr/>
          <p:nvPr/>
        </p:nvSpPr>
        <p:spPr>
          <a:xfrm>
            <a:off x="3441700" y="2443289"/>
            <a:ext cx="2311400" cy="5778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PubChemBrowse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854673" y="1143000"/>
            <a:ext cx="1479327" cy="1376489"/>
            <a:chOff x="4246182" y="4216591"/>
            <a:chExt cx="2307018" cy="213975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6182" y="4216591"/>
              <a:ext cx="2307018" cy="213975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4504080"/>
              <a:ext cx="1447800" cy="1291539"/>
            </a:xfrm>
            <a:prstGeom prst="rect">
              <a:avLst/>
            </a:prstGeom>
            <a:scene3d>
              <a:camera prst="perspectiveFront" fov="5400000">
                <a:rot lat="0" lon="2100000" rev="0"/>
              </a:camera>
              <a:lightRig rig="threePt" dir="t"/>
            </a:scene3d>
          </p:spPr>
        </p:pic>
      </p:grpSp>
      <p:sp>
        <p:nvSpPr>
          <p:cNvPr id="36" name="Rectangle 35"/>
          <p:cNvSpPr/>
          <p:nvPr/>
        </p:nvSpPr>
        <p:spPr>
          <a:xfrm>
            <a:off x="584200" y="5835649"/>
            <a:ext cx="2311400" cy="6413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45720" rIns="0" rtlCol="0" anchor="ctr"/>
          <a:lstStyle/>
          <a:p>
            <a:pPr algn="ctr"/>
            <a:r>
              <a:rPr lang="en-US" dirty="0" smtClean="0"/>
              <a:t>Parallel dimension reduction algorithms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410960" y="5918200"/>
            <a:ext cx="2311400" cy="6413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45720" rIns="0" rtlCol="0" anchor="ctr"/>
          <a:lstStyle/>
          <a:p>
            <a:pPr algn="ctr"/>
            <a:r>
              <a:rPr lang="en-US" dirty="0" smtClean="0"/>
              <a:t>Aggregated public databases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 rot="18900000">
            <a:off x="1326717" y="2963389"/>
            <a:ext cx="171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3-D Map File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 rot="2700000">
            <a:off x="6198987" y="3037112"/>
            <a:ext cx="1630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SPARQL query</a:t>
            </a:r>
            <a:endParaRPr lang="en-US" dirty="0"/>
          </a:p>
        </p:txBody>
      </p:sp>
      <p:sp>
        <p:nvSpPr>
          <p:cNvPr id="55" name="Left-Right Arrow 54"/>
          <p:cNvSpPr/>
          <p:nvPr/>
        </p:nvSpPr>
        <p:spPr>
          <a:xfrm rot="18900000">
            <a:off x="1659313" y="3188067"/>
            <a:ext cx="1676400" cy="430530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Left-Right Arrow 55"/>
          <p:cNvSpPr/>
          <p:nvPr/>
        </p:nvSpPr>
        <p:spPr>
          <a:xfrm rot="2700000">
            <a:off x="5808288" y="3239405"/>
            <a:ext cx="1676400" cy="430530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 rot="2700000">
            <a:off x="5799829" y="3435325"/>
            <a:ext cx="127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Meta data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3441700" y="3021139"/>
            <a:ext cx="2311400" cy="6413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45720" rIns="0" rtlCol="0" anchor="ctr"/>
          <a:lstStyle/>
          <a:p>
            <a:pPr algn="ctr"/>
            <a:r>
              <a:rPr lang="en-US" dirty="0" smtClean="0"/>
              <a:t>Light-weight client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620000" y="5139551"/>
            <a:ext cx="795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PubChem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7620000" y="4606151"/>
            <a:ext cx="795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CTD</a:t>
            </a:r>
            <a:endParaRPr lang="en-US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8001000" y="4349750"/>
            <a:ext cx="795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DrugBank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8044180" y="4834751"/>
            <a:ext cx="795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QSAR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Visualization by Dimension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06477"/>
            <a:ext cx="8229600" cy="2214998"/>
          </a:xfrm>
        </p:spPr>
        <p:txBody>
          <a:bodyPr/>
          <a:lstStyle/>
          <a:p>
            <a:r>
              <a:rPr lang="en-US" dirty="0" smtClean="0"/>
              <a:t>Simplify data</a:t>
            </a:r>
          </a:p>
          <a:p>
            <a:r>
              <a:rPr lang="en-US" dirty="0" smtClean="0"/>
              <a:t>Preserve the original data’s information as much as possible in lower dimension</a:t>
            </a:r>
          </a:p>
          <a:p>
            <a:r>
              <a:rPr lang="en-US" dirty="0" smtClean="0"/>
              <a:t>Explore enormous data in 3D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2133600"/>
            <a:ext cx="3200400" cy="9779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High Dimensional Data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257800" y="2133600"/>
            <a:ext cx="32766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Low Dimensional Data</a:t>
            </a:r>
            <a:endParaRPr lang="en-US" sz="2400" dirty="0"/>
          </a:p>
        </p:txBody>
      </p:sp>
      <p:sp>
        <p:nvSpPr>
          <p:cNvPr id="7" name="Right Arrow 6"/>
          <p:cNvSpPr/>
          <p:nvPr/>
        </p:nvSpPr>
        <p:spPr>
          <a:xfrm>
            <a:off x="4038600" y="2362200"/>
            <a:ext cx="711200" cy="4572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TM3D_ctd_disease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76800" y="1061461"/>
            <a:ext cx="4190999" cy="336347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57200" y="2146300"/>
            <a:ext cx="3200400" cy="9779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PubChem</a:t>
            </a:r>
            <a:r>
              <a:rPr lang="en-US" sz="2400" dirty="0" smtClean="0"/>
              <a:t> Data</a:t>
            </a:r>
          </a:p>
          <a:p>
            <a:pPr algn="ctr"/>
            <a:r>
              <a:rPr lang="en-US" sz="2400" dirty="0" smtClean="0"/>
              <a:t>(166 dimensions)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5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Algorithms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Compute- and memory-intensive algorithms</a:t>
            </a:r>
          </a:p>
          <a:p>
            <a:pPr lvl="1"/>
            <a:r>
              <a:rPr lang="en-US" dirty="0" smtClean="0"/>
              <a:t>High-performance is not for free</a:t>
            </a:r>
          </a:p>
          <a:p>
            <a:pPr lvl="1"/>
            <a:r>
              <a:rPr lang="en-US" dirty="0" smtClean="0"/>
              <a:t>Commodity hardware is not capable of processing large data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In-house high-performance visualization algorithms</a:t>
            </a:r>
          </a:p>
          <a:p>
            <a:pPr lvl="1"/>
            <a:r>
              <a:rPr lang="en-US" dirty="0" smtClean="0"/>
              <a:t>Parallel GTM (Generative Topographic Mapping)</a:t>
            </a:r>
          </a:p>
          <a:p>
            <a:pPr lvl="1"/>
            <a:r>
              <a:rPr lang="en-US" dirty="0" smtClean="0"/>
              <a:t>Parallel MDS (Multi-dimensional Scaling) </a:t>
            </a:r>
          </a:p>
          <a:p>
            <a:pPr lvl="1"/>
            <a:r>
              <a:rPr lang="en-US" dirty="0" smtClean="0"/>
              <a:t>Further performance improvement by interpolation extensions to GTM and MDS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GTM vs. MDS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00201" y="1524000"/>
            <a:ext cx="3124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GTM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800598" y="1524000"/>
            <a:ext cx="4158441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MDS (SMACOF)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600201" y="3962400"/>
            <a:ext cx="3124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Maximize Log-Likelihood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800600" y="3962400"/>
            <a:ext cx="4158441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Minimize STRESS or SSTRESS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254074" y="3962400"/>
            <a:ext cx="1269927" cy="6096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Objective</a:t>
            </a:r>
            <a:br>
              <a:rPr lang="en-US" sz="1600" dirty="0" smtClean="0"/>
            </a:br>
            <a:r>
              <a:rPr lang="en-US" sz="1600" dirty="0" smtClean="0"/>
              <a:t>Function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607360" y="4648200"/>
            <a:ext cx="3124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O(KN) (K &lt;&lt; N)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4807759" y="4648200"/>
            <a:ext cx="4158441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O(N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261233" y="4648200"/>
            <a:ext cx="1269927" cy="6096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Complexity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1612827" y="2057400"/>
            <a:ext cx="7346212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/>
              <a:buChar char="•"/>
            </a:pPr>
            <a:r>
              <a:rPr lang="en-US" sz="2000" dirty="0" smtClean="0"/>
              <a:t> Non-linear dimension reduction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Find an optimal configuration in a lower-dimension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Iterative optimization method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266700" y="2057400"/>
            <a:ext cx="1269927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Purpose</a:t>
            </a:r>
            <a:endParaRPr lang="en-US" sz="1600" dirty="0"/>
          </a:p>
        </p:txBody>
      </p:sp>
      <p:sp>
        <p:nvSpPr>
          <p:cNvPr id="28" name="Rectangle 27"/>
          <p:cNvSpPr/>
          <p:nvPr/>
        </p:nvSpPr>
        <p:spPr>
          <a:xfrm>
            <a:off x="1600201" y="5334000"/>
            <a:ext cx="3124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EM</a:t>
            </a:r>
            <a:endParaRPr lang="en-US" sz="2000" dirty="0"/>
          </a:p>
        </p:txBody>
      </p:sp>
      <p:sp>
        <p:nvSpPr>
          <p:cNvPr id="29" name="Rectangle 28"/>
          <p:cNvSpPr/>
          <p:nvPr/>
        </p:nvSpPr>
        <p:spPr>
          <a:xfrm>
            <a:off x="4800600" y="5334000"/>
            <a:ext cx="4158441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Iterative </a:t>
            </a:r>
            <a:r>
              <a:rPr lang="en-US" sz="2000" dirty="0" err="1" smtClean="0"/>
              <a:t>Majorization</a:t>
            </a:r>
            <a:r>
              <a:rPr lang="en-US" sz="2000" dirty="0" smtClean="0"/>
              <a:t> (EM-like)</a:t>
            </a:r>
            <a:endParaRPr lang="en-US" sz="2000" dirty="0"/>
          </a:p>
        </p:txBody>
      </p:sp>
      <p:sp>
        <p:nvSpPr>
          <p:cNvPr id="30" name="Rectangle 29"/>
          <p:cNvSpPr/>
          <p:nvPr/>
        </p:nvSpPr>
        <p:spPr>
          <a:xfrm>
            <a:off x="254074" y="5334000"/>
            <a:ext cx="1269927" cy="6096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Optimization</a:t>
            </a:r>
          </a:p>
          <a:p>
            <a:pPr algn="ctr"/>
            <a:r>
              <a:rPr lang="en-US" sz="1600" dirty="0" smtClean="0"/>
              <a:t>Method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1594660" y="3276600"/>
            <a:ext cx="3124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Vector-based data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4795059" y="3276600"/>
            <a:ext cx="4158441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Non-vector (</a:t>
            </a:r>
            <a:r>
              <a:rPr lang="en-US" sz="2000" dirty="0" err="1" smtClean="0"/>
              <a:t>Pairwise</a:t>
            </a:r>
            <a:r>
              <a:rPr lang="en-US" sz="2000" dirty="0" smtClean="0"/>
              <a:t> similarity matrix)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248533" y="3276600"/>
            <a:ext cx="1269927" cy="6096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Input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GTM</a:t>
            </a:r>
            <a:endParaRPr lang="en-US" dirty="0"/>
          </a:p>
        </p:txBody>
      </p:sp>
      <p:grpSp>
        <p:nvGrpSpPr>
          <p:cNvPr id="3" name="Group 57"/>
          <p:cNvGrpSpPr/>
          <p:nvPr/>
        </p:nvGrpSpPr>
        <p:grpSpPr>
          <a:xfrm>
            <a:off x="1447800" y="3987960"/>
            <a:ext cx="2114904" cy="2558069"/>
            <a:chOff x="7010400" y="1143000"/>
            <a:chExt cx="2114904" cy="2558069"/>
          </a:xfrm>
          <a:effectLst>
            <a:outerShdw blurRad="50800" dist="38100" dir="2700000" algn="br">
              <a:srgbClr val="000000">
                <a:alpha val="43000"/>
              </a:srgbClr>
            </a:outerShdw>
          </a:effectLst>
        </p:grpSpPr>
        <p:sp>
          <p:nvSpPr>
            <p:cNvPr id="27" name="Oval 26"/>
            <p:cNvSpPr/>
            <p:nvPr/>
          </p:nvSpPr>
          <p:spPr>
            <a:xfrm>
              <a:off x="7010400" y="1143000"/>
              <a:ext cx="847548" cy="19050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8153400" y="1143000"/>
              <a:ext cx="847548" cy="1905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7010400" y="3052930"/>
              <a:ext cx="981252" cy="646331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K latent </a:t>
              </a:r>
              <a:br>
                <a:rPr lang="en-US" dirty="0" smtClean="0"/>
              </a:br>
              <a:r>
                <a:rPr lang="en-US" dirty="0" smtClean="0"/>
                <a:t>points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144052" y="3054738"/>
              <a:ext cx="981252" cy="646331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 data </a:t>
              </a:r>
              <a:br>
                <a:rPr lang="en-US" dirty="0" smtClean="0"/>
              </a:br>
              <a:r>
                <a:rPr lang="en-US" dirty="0" smtClean="0"/>
                <a:t>points</a:t>
              </a:r>
            </a:p>
          </p:txBody>
        </p:sp>
        <p:cxnSp>
          <p:nvCxnSpPr>
            <p:cNvPr id="33" name="Straight Connector 32"/>
            <p:cNvCxnSpPr>
              <a:stCxn id="63" idx="6"/>
              <a:endCxn id="24" idx="2"/>
            </p:cNvCxnSpPr>
            <p:nvPr/>
          </p:nvCxnSpPr>
          <p:spPr>
            <a:xfrm flipV="1">
              <a:off x="7665681" y="1504578"/>
              <a:ext cx="716319" cy="228600"/>
            </a:xfrm>
            <a:prstGeom prst="line">
              <a:avLst/>
            </a:prstGeom>
            <a:ln w="6350" cap="flat" cmpd="sng" algn="ctr">
              <a:solidFill>
                <a:schemeClr val="accent1"/>
              </a:solidFill>
              <a:prstDash val="solid"/>
              <a:round/>
              <a:headEnd type="triangle" w="sm" len="lg"/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3" idx="6"/>
              <a:endCxn id="25" idx="2"/>
            </p:cNvCxnSpPr>
            <p:nvPr/>
          </p:nvCxnSpPr>
          <p:spPr>
            <a:xfrm flipV="1">
              <a:off x="7657356" y="2076822"/>
              <a:ext cx="724644" cy="381000"/>
            </a:xfrm>
            <a:prstGeom prst="line">
              <a:avLst/>
            </a:prstGeom>
            <a:ln w="6350" cap="flat" cmpd="sng" algn="ctr">
              <a:solidFill>
                <a:schemeClr val="accent1"/>
              </a:solidFill>
              <a:prstDash val="solid"/>
              <a:round/>
              <a:headEnd type="triangle" w="sm" len="lg"/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5" idx="2"/>
              <a:endCxn id="63" idx="6"/>
            </p:cNvCxnSpPr>
            <p:nvPr/>
          </p:nvCxnSpPr>
          <p:spPr>
            <a:xfrm rot="10800000">
              <a:off x="7665682" y="1733178"/>
              <a:ext cx="716319" cy="343644"/>
            </a:xfrm>
            <a:prstGeom prst="straightConnector1">
              <a:avLst/>
            </a:prstGeom>
            <a:ln w="6350" cap="flat" cmpd="sng" algn="ctr">
              <a:solidFill>
                <a:schemeClr val="accent1"/>
              </a:solidFill>
              <a:prstDash val="solid"/>
              <a:round/>
              <a:headEnd type="triangle" w="sm" len="lg"/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3" idx="6"/>
              <a:endCxn id="26" idx="2"/>
            </p:cNvCxnSpPr>
            <p:nvPr/>
          </p:nvCxnSpPr>
          <p:spPr>
            <a:xfrm>
              <a:off x="7657356" y="2457822"/>
              <a:ext cx="724644" cy="189756"/>
            </a:xfrm>
            <a:prstGeom prst="line">
              <a:avLst/>
            </a:prstGeom>
            <a:ln w="6350" cap="flat" cmpd="sng" algn="ctr">
              <a:solidFill>
                <a:schemeClr val="accent1"/>
              </a:solidFill>
              <a:prstDash val="solid"/>
              <a:round/>
              <a:headEnd type="triangle" w="sm" len="lg"/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63" idx="6"/>
              <a:endCxn id="26" idx="2"/>
            </p:cNvCxnSpPr>
            <p:nvPr/>
          </p:nvCxnSpPr>
          <p:spPr>
            <a:xfrm>
              <a:off x="7665681" y="1733178"/>
              <a:ext cx="716319" cy="914400"/>
            </a:xfrm>
            <a:prstGeom prst="line">
              <a:avLst/>
            </a:prstGeom>
            <a:ln w="6350" cap="flat" cmpd="sng" algn="ctr">
              <a:solidFill>
                <a:schemeClr val="accent1"/>
              </a:solidFill>
              <a:prstDash val="solid"/>
              <a:round/>
              <a:headEnd type="triangle" w="sm" len="lg"/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24" idx="2"/>
              <a:endCxn id="23" idx="6"/>
            </p:cNvCxnSpPr>
            <p:nvPr/>
          </p:nvCxnSpPr>
          <p:spPr>
            <a:xfrm rot="10800000" flipV="1">
              <a:off x="7657356" y="1504578"/>
              <a:ext cx="724644" cy="953244"/>
            </a:xfrm>
            <a:prstGeom prst="straightConnector1">
              <a:avLst/>
            </a:prstGeom>
            <a:ln w="6350" cap="flat" cmpd="sng" algn="ctr">
              <a:solidFill>
                <a:schemeClr val="accent1"/>
              </a:solidFill>
              <a:prstDash val="solid"/>
              <a:round/>
              <a:headEnd type="triangle" w="sm" len="lg"/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7247325" y="1524000"/>
              <a:ext cx="418356" cy="418356"/>
            </a:xfrm>
            <a:prstGeom prst="ellipse">
              <a:avLst/>
            </a:prstGeom>
            <a:solidFill>
              <a:srgbClr val="F30032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239000" y="2248644"/>
              <a:ext cx="418356" cy="418356"/>
            </a:xfrm>
            <a:prstGeom prst="ellipse">
              <a:avLst/>
            </a:prstGeom>
            <a:solidFill>
              <a:srgbClr val="F30032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2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8382000" y="1295400"/>
              <a:ext cx="418356" cy="418356"/>
            </a:xfrm>
            <a:prstGeom prst="ellipse">
              <a:avLst/>
            </a:prstGeom>
            <a:solidFill>
              <a:srgbClr val="3100FF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A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8382000" y="1867644"/>
              <a:ext cx="418356" cy="418356"/>
            </a:xfrm>
            <a:prstGeom prst="ellipse">
              <a:avLst/>
            </a:prstGeom>
            <a:solidFill>
              <a:srgbClr val="3100FF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B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8382000" y="2438400"/>
              <a:ext cx="418356" cy="418356"/>
            </a:xfrm>
            <a:prstGeom prst="ellipse">
              <a:avLst/>
            </a:prstGeom>
            <a:solidFill>
              <a:srgbClr val="3100FF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C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36"/>
          <p:cNvGrpSpPr/>
          <p:nvPr/>
        </p:nvGrpSpPr>
        <p:grpSpPr>
          <a:xfrm>
            <a:off x="4343400" y="3913909"/>
            <a:ext cx="3685032" cy="2791691"/>
            <a:chOff x="4343400" y="3913909"/>
            <a:chExt cx="3685032" cy="2791691"/>
          </a:xfrm>
        </p:grpSpPr>
        <p:grpSp>
          <p:nvGrpSpPr>
            <p:cNvPr id="8" name="Group 51"/>
            <p:cNvGrpSpPr/>
            <p:nvPr/>
          </p:nvGrpSpPr>
          <p:grpSpPr>
            <a:xfrm>
              <a:off x="4343400" y="3913909"/>
              <a:ext cx="3685032" cy="2791691"/>
              <a:chOff x="2667000" y="4038600"/>
              <a:chExt cx="3685032" cy="2791691"/>
            </a:xfrm>
          </p:grpSpPr>
          <p:pic>
            <p:nvPicPr>
              <p:cNvPr id="4" name="Picture 3" descr="GTM_decomposition.eps"/>
              <p:cNvPicPr>
                <a:picLocks noChangeAspect="1"/>
              </p:cNvPicPr>
              <p:nvPr/>
            </p:nvPicPr>
            <mc:AlternateContent xmlns:ma="http://schemas.microsoft.com/office/mac/drawingml/2008/main">
              <mc:Choice Requires="ma">
                <p:blipFill>
                  <a:blip r:embed="rId3"/>
                  <a:stretch>
                    <a:fillRect/>
                  </a:stretch>
                </p:blipFill>
              </mc:Choice>
  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    <p:blipFill>
                  <a:blip r:embed="rId4"/>
                  <a:stretch>
                    <a:fillRect/>
                  </a:stretch>
                </p:blipFill>
              </mc:Fallback>
            </mc:AlternateContent>
            <p:spPr>
              <a:xfrm>
                <a:off x="2667000" y="4038600"/>
                <a:ext cx="3685032" cy="2791691"/>
              </a:xfrm>
              <a:prstGeom prst="rect">
                <a:avLst/>
              </a:prstGeom>
            </p:spPr>
          </p:pic>
          <p:sp>
            <p:nvSpPr>
              <p:cNvPr id="47" name="Rectangle 46"/>
              <p:cNvSpPr/>
              <p:nvPr/>
            </p:nvSpPr>
            <p:spPr>
              <a:xfrm>
                <a:off x="3483676" y="4112651"/>
                <a:ext cx="685800" cy="4867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Rectangle 47"/>
              <p:cNvSpPr/>
              <p:nvPr/>
            </p:nvSpPr>
            <p:spPr>
              <a:xfrm>
                <a:off x="4419600" y="4114800"/>
                <a:ext cx="685800" cy="4867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9" name="Rectangle 48"/>
              <p:cNvSpPr/>
              <p:nvPr/>
            </p:nvSpPr>
            <p:spPr>
              <a:xfrm>
                <a:off x="5334000" y="4116949"/>
                <a:ext cx="685800" cy="4867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50" name="Rectangle 49"/>
              <p:cNvSpPr/>
              <p:nvPr/>
            </p:nvSpPr>
            <p:spPr>
              <a:xfrm>
                <a:off x="2699286" y="4999647"/>
                <a:ext cx="542952" cy="4867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699286" y="5882345"/>
                <a:ext cx="542952" cy="4867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53" name="Oval 52"/>
            <p:cNvSpPr/>
            <p:nvPr/>
          </p:nvSpPr>
          <p:spPr>
            <a:xfrm>
              <a:off x="4458444" y="4874956"/>
              <a:ext cx="418356" cy="418356"/>
            </a:xfrm>
            <a:prstGeom prst="ellipse">
              <a:avLst/>
            </a:prstGeom>
            <a:solidFill>
              <a:srgbClr val="F30032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458444" y="5757654"/>
              <a:ext cx="418356" cy="418356"/>
            </a:xfrm>
            <a:prstGeom prst="ellipse">
              <a:avLst/>
            </a:prstGeom>
            <a:solidFill>
              <a:srgbClr val="F30032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2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5296644" y="4028953"/>
              <a:ext cx="418356" cy="418356"/>
            </a:xfrm>
            <a:prstGeom prst="ellipse">
              <a:avLst/>
            </a:prstGeom>
            <a:solidFill>
              <a:srgbClr val="3100FF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A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211044" y="4028953"/>
              <a:ext cx="418356" cy="418356"/>
            </a:xfrm>
            <a:prstGeom prst="ellipse">
              <a:avLst/>
            </a:prstGeom>
            <a:solidFill>
              <a:srgbClr val="3100FF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B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7125444" y="4028953"/>
              <a:ext cx="418356" cy="418356"/>
            </a:xfrm>
            <a:prstGeom prst="ellipse">
              <a:avLst/>
            </a:prstGeom>
            <a:solidFill>
              <a:srgbClr val="3100FF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C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60" name="Content Placeholder 5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Finding K clusters for N data points</a:t>
            </a:r>
          </a:p>
          <a:p>
            <a:pPr lvl="1"/>
            <a:r>
              <a:rPr lang="en-US" dirty="0" smtClean="0"/>
              <a:t>Relationship is a bipartite graph (bi-graph)</a:t>
            </a:r>
          </a:p>
          <a:p>
            <a:pPr lvl="1"/>
            <a:r>
              <a:rPr lang="en-US" dirty="0" smtClean="0"/>
              <a:t>Represented by K-by-N matrix (K &lt;&lt; N)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Decomposition for P-by-Q compute grid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Reduce memory requirement by 1/PQ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239000" y="1295400"/>
            <a:ext cx="1828800" cy="17543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>
                <a:latin typeface="Helvetica"/>
                <a:cs typeface="Helvetica"/>
              </a:rPr>
              <a:t>Example:</a:t>
            </a:r>
          </a:p>
          <a:p>
            <a:r>
              <a:rPr lang="en-US" dirty="0" smtClean="0">
                <a:latin typeface="Helvetica"/>
                <a:cs typeface="Helvetica"/>
              </a:rPr>
              <a:t>A 8-byte double precision matrix for N=100K and K=8K requires 6.4GB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3597</TotalTime>
  <Words>988</Words>
  <Application>Microsoft Macintosh PowerPoint</Application>
  <PresentationFormat>On-screen Show (4:3)</PresentationFormat>
  <Paragraphs>201</Paragraphs>
  <Slides>19</Slides>
  <Notes>5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Browsing Large Scale Cheminformatics Data  with Dimension Reduction</vt:lpstr>
      <vt:lpstr>Drug Discovery</vt:lpstr>
      <vt:lpstr>Data Mining for Drug Discovery</vt:lpstr>
      <vt:lpstr>Motivation</vt:lpstr>
      <vt:lpstr>PubChemBrowse System</vt:lpstr>
      <vt:lpstr>Visualization by Dimension Reduction</vt:lpstr>
      <vt:lpstr>Visualization Algorithms</vt:lpstr>
      <vt:lpstr>GTM vs. MDS</vt:lpstr>
      <vt:lpstr>Parallel GTM</vt:lpstr>
      <vt:lpstr>Parallel MDS</vt:lpstr>
      <vt:lpstr>Interpolation extension to GTM/MDS</vt:lpstr>
      <vt:lpstr>PubChemBrowse</vt:lpstr>
      <vt:lpstr>Chem2Bio2RDF</vt:lpstr>
      <vt:lpstr>Query Interface</vt:lpstr>
      <vt:lpstr>CTD data for gene-disease</vt:lpstr>
      <vt:lpstr>Chem2Bio2RDF</vt:lpstr>
      <vt:lpstr>Solvent screening</vt:lpstr>
      <vt:lpstr>Conclusion</vt:lpstr>
      <vt:lpstr>Slide 18</vt:lpstr>
    </vt:vector>
  </TitlesOfParts>
  <Company>Indiana University</Company>
  <LinksUpToDate>false</LinksUpToDate>
  <SharedDoc>false</SharedDoc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Analysis with  Generative Topographic Mapping</dc:title>
  <dc:creator>Jong Youl Choi</dc:creator>
  <cp:lastModifiedBy>Jong Youl Choi</cp:lastModifiedBy>
  <cp:revision>540</cp:revision>
  <cp:lastPrinted>2010-04-12T13:19:23Z</cp:lastPrinted>
  <dcterms:created xsi:type="dcterms:W3CDTF">2010-06-22T13:44:53Z</dcterms:created>
  <dcterms:modified xsi:type="dcterms:W3CDTF">2010-06-22T13:50:50Z</dcterms:modified>
</cp:coreProperties>
</file>